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53"/>
  </p:notesMasterIdLst>
  <p:handoutMasterIdLst>
    <p:handoutMasterId r:id="rId54"/>
  </p:handoutMasterIdLst>
  <p:sldIdLst>
    <p:sldId id="265" r:id="rId2"/>
    <p:sldId id="373" r:id="rId3"/>
    <p:sldId id="449" r:id="rId4"/>
    <p:sldId id="404" r:id="rId5"/>
    <p:sldId id="405" r:id="rId6"/>
    <p:sldId id="406" r:id="rId7"/>
    <p:sldId id="410" r:id="rId8"/>
    <p:sldId id="450" r:id="rId9"/>
    <p:sldId id="451" r:id="rId10"/>
    <p:sldId id="413" r:id="rId11"/>
    <p:sldId id="414" r:id="rId12"/>
    <p:sldId id="415" r:id="rId13"/>
    <p:sldId id="452" r:id="rId14"/>
    <p:sldId id="416" r:id="rId15"/>
    <p:sldId id="407" r:id="rId16"/>
    <p:sldId id="417" r:id="rId17"/>
    <p:sldId id="418" r:id="rId18"/>
    <p:sldId id="419" r:id="rId19"/>
    <p:sldId id="453" r:id="rId20"/>
    <p:sldId id="459" r:id="rId21"/>
    <p:sldId id="422" r:id="rId22"/>
    <p:sldId id="408" r:id="rId23"/>
    <p:sldId id="423" r:id="rId24"/>
    <p:sldId id="454" r:id="rId25"/>
    <p:sldId id="455" r:id="rId26"/>
    <p:sldId id="456" r:id="rId27"/>
    <p:sldId id="457" r:id="rId28"/>
    <p:sldId id="428" r:id="rId29"/>
    <p:sldId id="460" r:id="rId30"/>
    <p:sldId id="430" r:id="rId31"/>
    <p:sldId id="461" r:id="rId32"/>
    <p:sldId id="462" r:id="rId33"/>
    <p:sldId id="434" r:id="rId34"/>
    <p:sldId id="464" r:id="rId35"/>
    <p:sldId id="463" r:id="rId36"/>
    <p:sldId id="409" r:id="rId37"/>
    <p:sldId id="465" r:id="rId38"/>
    <p:sldId id="466" r:id="rId39"/>
    <p:sldId id="467" r:id="rId40"/>
    <p:sldId id="468" r:id="rId41"/>
    <p:sldId id="469" r:id="rId42"/>
    <p:sldId id="470" r:id="rId43"/>
    <p:sldId id="471" r:id="rId44"/>
    <p:sldId id="472" r:id="rId45"/>
    <p:sldId id="473" r:id="rId46"/>
    <p:sldId id="474" r:id="rId47"/>
    <p:sldId id="475" r:id="rId48"/>
    <p:sldId id="476" r:id="rId49"/>
    <p:sldId id="477" r:id="rId50"/>
    <p:sldId id="478" r:id="rId51"/>
    <p:sldId id="448" r:id="rId52"/>
  </p:sldIdLst>
  <p:sldSz cx="9144000" cy="6858000" type="screen4x3"/>
  <p:notesSz cx="6858000" cy="9144000"/>
  <p:embeddedFontLst>
    <p:embeddedFont>
      <p:font typeface="Malgun Gothic" pitchFamily="50" charset="-127"/>
      <p:regular r:id="rId55"/>
      <p:bold r:id="rId56"/>
    </p:embeddedFont>
    <p:embeddedFont>
      <p:font typeface="Arial Black" pitchFamily="34" charset="0"/>
      <p:bold r:id="rId57"/>
    </p:embeddedFont>
    <p:embeddedFont>
      <p:font typeface="Tahoma" pitchFamily="34" charset="0"/>
      <p:regular r:id="rId58"/>
      <p:bold r:id="rId59"/>
    </p:embeddedFont>
    <p:embeddedFont>
      <p:font typeface="HY견고딕" pitchFamily="18" charset="-127"/>
      <p:regular r:id="rId60"/>
    </p:embeddedFont>
    <p:embeddedFont>
      <p:font typeface="함초롬돋움" pitchFamily="50" charset="-127"/>
      <p:regular r:id="rId61"/>
      <p:bold r:id="rId62"/>
    </p:embeddedFont>
  </p:embeddedFontLst>
  <p:defaultTextStyle>
    <a:defPPr>
      <a:defRPr lang="ko-KR"/>
    </a:defPPr>
    <a:lvl1pPr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591">
          <p15:clr>
            <a:srgbClr val="A4A3A4"/>
          </p15:clr>
        </p15:guide>
        <p15:guide id="2" pos="158">
          <p15:clr>
            <a:srgbClr val="A4A3A4"/>
          </p15:clr>
        </p15:guide>
        <p15:guide id="3" pos="5602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4E96"/>
    <a:srgbClr val="FF7C80"/>
    <a:srgbClr val="FDEBD7"/>
    <a:srgbClr val="F505F5"/>
    <a:srgbClr val="F765E2"/>
    <a:srgbClr val="96CFAC"/>
    <a:srgbClr val="F6AD3A"/>
    <a:srgbClr val="FABE00"/>
    <a:srgbClr val="02AF7E"/>
    <a:srgbClr val="F49F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13C9CE1-47A4-4032-B144-32DEAC0A1E99}" v="892" dt="2021-08-21T09:31:24.503"/>
    <p1510:client id="{CA471DBB-46B0-4A43-9368-14646BEAB5F3}" v="887" dt="2021-08-21T08:49:03.45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8D230F3-CF80-4859-8CE7-A43EE81993B5}" styleName="밝은 스타일 1 - 강조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12C8C85-51F0-491E-9774-3900AFEF0FD7}" styleName="밝은 스타일 2 - 강조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B301B821-A1FF-4177-AEE7-76D212191A09}" styleName="보통 스타일 1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72833802-FEF1-4C79-8D5D-14CF1EAF98D9}" styleName="밝은 스타일 2 - 강조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235" autoAdjust="0"/>
    <p:restoredTop sz="92883" autoAdjust="0"/>
  </p:normalViewPr>
  <p:slideViewPr>
    <p:cSldViewPr>
      <p:cViewPr varScale="1">
        <p:scale>
          <a:sx n="81" d="100"/>
          <a:sy n="81" d="100"/>
        </p:scale>
        <p:origin x="-1747" y="-67"/>
      </p:cViewPr>
      <p:guideLst>
        <p:guide orient="horz" pos="591"/>
        <p:guide pos="158"/>
        <p:guide pos="560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0" d="100"/>
        <a:sy n="60" d="100"/>
      </p:scale>
      <p:origin x="0" y="0"/>
    </p:cViewPr>
  </p:sorterViewPr>
  <p:notesViewPr>
    <p:cSldViewPr>
      <p:cViewPr varScale="1">
        <p:scale>
          <a:sx n="81" d="100"/>
          <a:sy n="81" d="100"/>
        </p:scale>
        <p:origin x="-1500" y="-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1.fntdata"/><Relationship Id="rId63" Type="http://schemas.openxmlformats.org/officeDocument/2006/relationships/presProps" Target="presProps.xml"/><Relationship Id="rId68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font" Target="fonts/font4.fntdata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font" Target="fonts/font7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2.fntdata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5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handoutMaster" Target="handoutMasters/handoutMaster1.xml"/><Relationship Id="rId62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3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6.fntdata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latinLnBrk="1" hangingPunct="1">
              <a:defRPr sz="1200"/>
            </a:lvl1pPr>
          </a:lstStyle>
          <a:p>
            <a:pPr>
              <a:defRPr/>
            </a:pPr>
            <a:endParaRPr lang="ko-KR" altLang="en-US" dirty="0">
              <a:ea typeface="맑은 고딕" panose="020B0503020000020004" pitchFamily="50" charset="-127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latinLnBrk="1" hangingPunct="1">
              <a:defRPr sz="1200"/>
            </a:lvl1pPr>
          </a:lstStyle>
          <a:p>
            <a:pPr>
              <a:defRPr/>
            </a:pPr>
            <a:fld id="{6CB18BD7-F542-41D4-8860-DCEDD38FC59F}" type="datetimeFigureOut">
              <a:rPr lang="ko-KR" altLang="en-US">
                <a:ea typeface="맑은 고딕" panose="020B0503020000020004" pitchFamily="50" charset="-127"/>
              </a:rPr>
              <a:pPr>
                <a:defRPr/>
              </a:pPr>
              <a:t>2021-08-26</a:t>
            </a:fld>
            <a:endParaRPr lang="ko-KR" altLang="en-US" dirty="0">
              <a:ea typeface="맑은 고딕" panose="020B0503020000020004" pitchFamily="50" charset="-127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latinLnBrk="1" hangingPunct="1">
              <a:defRPr sz="1200"/>
            </a:lvl1pPr>
          </a:lstStyle>
          <a:p>
            <a:pPr>
              <a:defRPr/>
            </a:pPr>
            <a:endParaRPr lang="ko-KR" altLang="en-US" dirty="0"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latinLnBrk="1" hangingPunct="1">
              <a:defRPr sz="1200"/>
            </a:lvl1pPr>
          </a:lstStyle>
          <a:p>
            <a:fld id="{66AABF27-7303-4B20-B134-3A49760DD20D}" type="slidenum">
              <a:rPr lang="ko-KR" altLang="en-US">
                <a:ea typeface="맑은 고딕" panose="020B0503020000020004" pitchFamily="50" charset="-127"/>
              </a:rPr>
              <a:pPr/>
              <a:t>‹#›</a:t>
            </a:fld>
            <a:endParaRPr lang="ko-KR" altLang="en-US" dirty="0"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8746303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latinLnBrk="1" hangingPunct="1">
              <a:defRPr sz="1200"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latinLnBrk="1" hangingPunct="1">
              <a:defRPr sz="1200"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E395095A-4ED7-4532-9B60-17A12090B229}" type="datetimeFigureOut">
              <a:rPr lang="ko-KR" altLang="en-US" smtClean="0"/>
              <a:pPr>
                <a:defRPr/>
              </a:pPr>
              <a:t>2021-08-26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latinLnBrk="1" hangingPunct="1">
              <a:defRPr sz="1200"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latinLnBrk="1" hangingPunct="1">
              <a:defRPr sz="1200">
                <a:ea typeface="맑은 고딕" panose="020B0503020000020004" pitchFamily="50" charset="-127"/>
              </a:defRPr>
            </a:lvl1pPr>
          </a:lstStyle>
          <a:p>
            <a:fld id="{54563F77-4079-44FD-AC16-D5293C2E4BC4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8220296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563F77-4079-44FD-AC16-D5293C2E4BC4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416598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저작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C:\Users\김현용\Desktop\제호.jpg">
            <a:extLst>
              <a:ext uri="{FF2B5EF4-FFF2-40B4-BE49-F238E27FC236}">
                <a16:creationId xmlns="" xmlns:a16="http://schemas.microsoft.com/office/drawing/2014/main" id="{BE07CC8D-77BF-445C-B1CC-57A0F565E60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0573" y="6112178"/>
            <a:ext cx="1182855" cy="197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18"/>
          <p:cNvSpPr>
            <a:spLocks noChangeArrowheads="1"/>
          </p:cNvSpPr>
          <p:nvPr userDrawn="1"/>
        </p:nvSpPr>
        <p:spPr bwMode="auto">
          <a:xfrm>
            <a:off x="8279259" y="6605588"/>
            <a:ext cx="842962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 eaLnBrk="1" latinLnBrk="1" hangingPunct="1">
              <a:defRPr/>
            </a:pPr>
            <a:fld id="{1DB67DEF-9DDF-48EA-B298-FF150FB45091}" type="slidenum">
              <a:rPr lang="ko-KR" altLang="en-US" sz="1200" smtClean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pPr algn="r" eaLnBrk="1" latinLnBrk="1" hangingPunct="1">
                <a:defRPr/>
              </a:pPr>
              <a:t>‹#›</a:t>
            </a:fld>
            <a:r>
              <a:rPr lang="en-US" altLang="ko-KR" sz="1200" dirty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t>/ </a:t>
            </a:r>
            <a:r>
              <a:rPr lang="en-US" altLang="ko-KR" sz="1200" dirty="0" smtClean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t>51</a:t>
            </a:r>
            <a:endParaRPr lang="en-US" altLang="ko-KR" sz="1200" dirty="0">
              <a:gradFill flip="none" rotWithShape="1">
                <a:gsLst>
                  <a:gs pos="0">
                    <a:schemeClr val="tx2">
                      <a:lumMod val="75000"/>
                      <a:shade val="30000"/>
                      <a:satMod val="115000"/>
                    </a:schemeClr>
                  </a:gs>
                  <a:gs pos="50000">
                    <a:schemeClr val="tx2">
                      <a:lumMod val="75000"/>
                      <a:shade val="67500"/>
                      <a:satMod val="115000"/>
                    </a:schemeClr>
                  </a:gs>
                  <a:gs pos="100000">
                    <a:schemeClr val="tx2">
                      <a:lumMod val="75000"/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ea typeface="맑은 고딕" panose="020B0503020000020004" pitchFamily="50" charset="-127"/>
            </a:endParaRPr>
          </a:p>
        </p:txBody>
      </p:sp>
      <p:sp>
        <p:nvSpPr>
          <p:cNvPr id="5" name="모서리가 둥근 직사각형 4"/>
          <p:cNvSpPr/>
          <p:nvPr userDrawn="1"/>
        </p:nvSpPr>
        <p:spPr>
          <a:xfrm>
            <a:off x="319088" y="404813"/>
            <a:ext cx="8497887" cy="6048375"/>
          </a:xfrm>
          <a:prstGeom prst="roundRect">
            <a:avLst>
              <a:gd name="adj" fmla="val 4629"/>
            </a:avLst>
          </a:prstGeom>
          <a:noFill/>
          <a:ln w="53975">
            <a:solidFill>
              <a:srgbClr val="E84E9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pic>
        <p:nvPicPr>
          <p:cNvPr id="2050" name="Picture 2" descr="D:\01_출간예정\짧고 굵게 배오는 자바 웹 프로그래밍(황희정)\04_신간안내\01_표지\A557_1.jpg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5" b="9551"/>
          <a:stretch/>
        </p:blipFill>
        <p:spPr bwMode="auto">
          <a:xfrm>
            <a:off x="2268642" y="532645"/>
            <a:ext cx="4606716" cy="5227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3600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저작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 userDrawn="1"/>
        </p:nvSpPr>
        <p:spPr>
          <a:xfrm>
            <a:off x="609600" y="1700213"/>
            <a:ext cx="7991475" cy="1446550"/>
          </a:xfrm>
          <a:prstGeom prst="rect">
            <a:avLst/>
          </a:prstGeom>
          <a:noFill/>
        </p:spPr>
        <p:txBody>
          <a:bodyPr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 lvl="1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u="none" dirty="0">
              <a:solidFill>
                <a:srgbClr val="FF0000"/>
              </a:solidFill>
              <a:ea typeface="맑은 고딕" pitchFamily="50" charset="-127"/>
            </a:endParaRPr>
          </a:p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600" b="1" u="none" dirty="0">
                <a:ea typeface="맑은 고딕" pitchFamily="50" charset="-127"/>
              </a:rPr>
              <a:t>[</a:t>
            </a:r>
            <a:r>
              <a:rPr kumimoji="0" lang="ko-KR" altLang="en-US" sz="1600" b="1" u="none" dirty="0">
                <a:ea typeface="맑은 고딕" pitchFamily="50" charset="-127"/>
              </a:rPr>
              <a:t>강의교안 이용 안내</a:t>
            </a:r>
            <a:r>
              <a:rPr kumimoji="0" lang="en-US" altLang="ko-KR" sz="1600" b="1" u="none" dirty="0">
                <a:ea typeface="맑은 고딕" pitchFamily="50" charset="-127"/>
              </a:rPr>
              <a:t>]</a:t>
            </a:r>
          </a:p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u="none" dirty="0">
              <a:ea typeface="맑은 고딕" pitchFamily="50" charset="-127"/>
            </a:endParaRPr>
          </a:p>
          <a:p>
            <a:pPr marL="108000" indent="-10800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400" u="none" spc="-100" baseline="0" dirty="0">
                <a:ea typeface="맑은 고딕" pitchFamily="50" charset="-127"/>
              </a:rPr>
              <a:t>본 강의교안의 저작권은 </a:t>
            </a:r>
            <a:r>
              <a:rPr kumimoji="0" lang="ko-KR" altLang="en-US" sz="1400" b="1" u="none" spc="-100" baseline="0" dirty="0">
                <a:ea typeface="맑은 고딕" pitchFamily="50" charset="-127"/>
              </a:rPr>
              <a:t>황희정</a:t>
            </a:r>
            <a:r>
              <a:rPr kumimoji="0" lang="ko-KR" altLang="en-US" sz="1400" u="none" spc="-100" baseline="0" dirty="0">
                <a:ea typeface="맑은 고딕" pitchFamily="50" charset="-127"/>
              </a:rPr>
              <a:t>과 </a:t>
            </a:r>
            <a:r>
              <a:rPr kumimoji="0" lang="ko-KR" altLang="en-US" sz="1400" b="1" u="none" spc="-100" baseline="0" dirty="0" err="1">
                <a:ea typeface="맑은 고딕" pitchFamily="50" charset="-127"/>
              </a:rPr>
              <a:t>한빛아카데미</a:t>
            </a:r>
            <a:r>
              <a:rPr kumimoji="0" lang="ko-KR" altLang="en-US" sz="1400" b="1" u="none" spc="-100" baseline="0" dirty="0">
                <a:ea typeface="맑은 고딕" pitchFamily="50" charset="-127"/>
              </a:rPr>
              <a:t>㈜</a:t>
            </a:r>
            <a:r>
              <a:rPr kumimoji="0" lang="ko-KR" altLang="en-US" sz="1400" u="none" spc="-100" baseline="0" dirty="0">
                <a:ea typeface="맑은 고딕" pitchFamily="50" charset="-127"/>
              </a:rPr>
              <a:t>에 있습니다</a:t>
            </a:r>
            <a:r>
              <a:rPr kumimoji="0" lang="en-US" altLang="ko-KR" sz="1400" u="none" spc="-100" baseline="0" dirty="0">
                <a:ea typeface="맑은 고딕" pitchFamily="50" charset="-127"/>
              </a:rPr>
              <a:t>.</a:t>
            </a:r>
          </a:p>
          <a:p>
            <a:pPr marL="108000" indent="-10800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400" u="none" dirty="0">
                <a:solidFill>
                  <a:srgbClr val="222222"/>
                </a:solidFill>
                <a:ea typeface="맑은 고딕" pitchFamily="50" charset="-127"/>
              </a:rPr>
              <a:t>이 자료는</a:t>
            </a:r>
            <a:r>
              <a:rPr kumimoji="0" lang="ko-KR" altLang="en-US" sz="1400" u="none" baseline="0" dirty="0">
                <a:solidFill>
                  <a:srgbClr val="222222"/>
                </a:solidFill>
                <a:ea typeface="맑은 고딕" pitchFamily="50" charset="-127"/>
              </a:rPr>
              <a:t> 강의 보조 자료로 제공되는 것으로 무단으로 전제하거나 배포하는 것을 금합니다</a:t>
            </a:r>
            <a:r>
              <a:rPr kumimoji="0" lang="en-US" altLang="ko-KR" sz="1400" u="none" baseline="0" dirty="0">
                <a:solidFill>
                  <a:srgbClr val="222222"/>
                </a:solidFill>
                <a:ea typeface="맑은 고딕" pitchFamily="50" charset="-127"/>
              </a:rPr>
              <a:t>.</a:t>
            </a:r>
            <a:endParaRPr kumimoji="0" lang="en-US" altLang="ko-KR" sz="1400" u="none" dirty="0">
              <a:solidFill>
                <a:srgbClr val="222222"/>
              </a:solidFill>
              <a:ea typeface="맑은 고딕" pitchFamily="50" charset="-127"/>
            </a:endParaRPr>
          </a:p>
        </p:txBody>
      </p:sp>
      <p:sp>
        <p:nvSpPr>
          <p:cNvPr id="4" name="모서리가 둥근 직사각형 3"/>
          <p:cNvSpPr/>
          <p:nvPr userDrawn="1"/>
        </p:nvSpPr>
        <p:spPr>
          <a:xfrm>
            <a:off x="319088" y="404813"/>
            <a:ext cx="8497887" cy="6048375"/>
          </a:xfrm>
          <a:prstGeom prst="roundRect">
            <a:avLst>
              <a:gd name="adj" fmla="val 4629"/>
            </a:avLst>
          </a:prstGeom>
          <a:noFill/>
          <a:ln w="53975">
            <a:solidFill>
              <a:srgbClr val="E84E9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pic>
        <p:nvPicPr>
          <p:cNvPr id="6" name="Picture 4" descr="C:\Users\김현용\Desktop\제호.jpg">
            <a:extLst>
              <a:ext uri="{FF2B5EF4-FFF2-40B4-BE49-F238E27FC236}">
                <a16:creationId xmlns="" xmlns:a16="http://schemas.microsoft.com/office/drawing/2014/main" id="{BE07CC8D-77BF-445C-B1CC-57A0F565E60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0581" y="5661248"/>
            <a:ext cx="1731819" cy="288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18"/>
          <p:cNvSpPr>
            <a:spLocks noChangeArrowheads="1"/>
          </p:cNvSpPr>
          <p:nvPr userDrawn="1"/>
        </p:nvSpPr>
        <p:spPr bwMode="auto">
          <a:xfrm>
            <a:off x="8279259" y="6605588"/>
            <a:ext cx="842962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 eaLnBrk="1" latinLnBrk="1" hangingPunct="1">
              <a:defRPr/>
            </a:pPr>
            <a:fld id="{1DB67DEF-9DDF-48EA-B298-FF150FB45091}" type="slidenum">
              <a:rPr lang="ko-KR" altLang="en-US" sz="1200" smtClean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pPr algn="r" eaLnBrk="1" latinLnBrk="1" hangingPunct="1">
                <a:defRPr/>
              </a:pPr>
              <a:t>‹#›</a:t>
            </a:fld>
            <a:r>
              <a:rPr lang="en-US" altLang="ko-KR" sz="1200" dirty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t>/ </a:t>
            </a:r>
            <a:r>
              <a:rPr lang="en-US" altLang="ko-KR" sz="1200" dirty="0" smtClean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t>51</a:t>
            </a:r>
            <a:endParaRPr lang="en-US" altLang="ko-KR" sz="1200" dirty="0">
              <a:gradFill flip="none" rotWithShape="1">
                <a:gsLst>
                  <a:gs pos="0">
                    <a:schemeClr val="tx2">
                      <a:lumMod val="75000"/>
                      <a:shade val="30000"/>
                      <a:satMod val="115000"/>
                    </a:schemeClr>
                  </a:gs>
                  <a:gs pos="50000">
                    <a:schemeClr val="tx2">
                      <a:lumMod val="75000"/>
                      <a:shade val="67500"/>
                      <a:satMod val="115000"/>
                    </a:schemeClr>
                  </a:gs>
                  <a:gs pos="100000">
                    <a:schemeClr val="tx2">
                      <a:lumMod val="75000"/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ea typeface="맑은 고딕" panose="020B0503020000020004" pitchFamily="50" charset="-127"/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4" y="620688"/>
            <a:ext cx="2191125" cy="8976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321515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40"/>
          <p:cNvSpPr>
            <a:spLocks noChangeArrowheads="1"/>
          </p:cNvSpPr>
          <p:nvPr userDrawn="1"/>
        </p:nvSpPr>
        <p:spPr bwMode="invGray">
          <a:xfrm>
            <a:off x="0" y="647700"/>
            <a:ext cx="9144000" cy="6210300"/>
          </a:xfrm>
          <a:prstGeom prst="rect">
            <a:avLst/>
          </a:prstGeom>
          <a:solidFill>
            <a:srgbClr val="FF7C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kumimoji="1" lang="ko-KR" altLang="en-US" sz="1800" b="0" i="0" u="none" strike="noStrike" kern="1200" baseline="0" dirty="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" name="Rectangle 440"/>
          <p:cNvSpPr>
            <a:spLocks noChangeArrowheads="1"/>
          </p:cNvSpPr>
          <p:nvPr userDrawn="1"/>
        </p:nvSpPr>
        <p:spPr bwMode="invGray">
          <a:xfrm>
            <a:off x="0" y="587375"/>
            <a:ext cx="9144000" cy="107950"/>
          </a:xfrm>
          <a:prstGeom prst="rect">
            <a:avLst/>
          </a:prstGeom>
          <a:solidFill>
            <a:srgbClr val="E84E96"/>
          </a:solidFill>
          <a:ln>
            <a:noFill/>
          </a:ln>
        </p:spPr>
        <p:txBody>
          <a:bodyPr wrap="none" anchor="ctr"/>
          <a:lstStyle>
            <a:lvl1pPr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20000"/>
              </a:spcBef>
              <a:defRPr/>
            </a:pPr>
            <a:endParaRPr lang="ko-KR" altLang="en-US" sz="3200">
              <a:solidFill>
                <a:srgbClr val="481C10"/>
              </a:solidFill>
              <a:ea typeface="맑은 고딕" panose="020B0503020000020004" pitchFamily="50" charset="-127"/>
            </a:endParaRPr>
          </a:p>
        </p:txBody>
      </p:sp>
      <p:sp>
        <p:nvSpPr>
          <p:cNvPr id="10" name="Rectangle 18"/>
          <p:cNvSpPr>
            <a:spLocks noChangeArrowheads="1"/>
          </p:cNvSpPr>
          <p:nvPr userDrawn="1"/>
        </p:nvSpPr>
        <p:spPr bwMode="auto">
          <a:xfrm>
            <a:off x="8279259" y="6563253"/>
            <a:ext cx="842962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 eaLnBrk="1" latinLnBrk="1" hangingPunct="1">
              <a:defRPr/>
            </a:pPr>
            <a:fld id="{1DB67DEF-9DDF-48EA-B298-FF150FB45091}" type="slidenum">
              <a:rPr lang="ko-KR" altLang="en-US" sz="1200" smtClean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pPr algn="r" eaLnBrk="1" latinLnBrk="1" hangingPunct="1">
                <a:defRPr/>
              </a:pPr>
              <a:t>‹#›</a:t>
            </a:fld>
            <a:r>
              <a:rPr lang="en-US" altLang="ko-KR" sz="1200" dirty="0" smtClean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t>/ 51</a:t>
            </a:r>
            <a:endParaRPr lang="en-US" altLang="ko-KR" sz="1200" dirty="0">
              <a:gradFill flip="none" rotWithShape="1">
                <a:gsLst>
                  <a:gs pos="0">
                    <a:schemeClr val="tx2">
                      <a:lumMod val="75000"/>
                      <a:shade val="30000"/>
                      <a:satMod val="115000"/>
                    </a:schemeClr>
                  </a:gs>
                  <a:gs pos="50000">
                    <a:schemeClr val="tx2">
                      <a:lumMod val="75000"/>
                      <a:shade val="67500"/>
                      <a:satMod val="115000"/>
                    </a:schemeClr>
                  </a:gs>
                  <a:gs pos="100000">
                    <a:schemeClr val="tx2">
                      <a:lumMod val="75000"/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ea typeface="맑은 고딕" panose="020B0503020000020004" pitchFamily="50" charset="-127"/>
            </a:endParaRPr>
          </a:p>
        </p:txBody>
      </p:sp>
      <p:pic>
        <p:nvPicPr>
          <p:cNvPr id="2050" name="Picture 2" descr="D:\01_출간예정\짧고 굵게 배오는 자바 웹 프로그래밍(황희정)\05_도서관리\03_부속자료\01_강의교안\레이어 1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0" y="4109746"/>
            <a:ext cx="2789111" cy="2754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33958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9"/>
          <p:cNvSpPr txBox="1"/>
          <p:nvPr userDrawn="1"/>
        </p:nvSpPr>
        <p:spPr>
          <a:xfrm>
            <a:off x="755576" y="768921"/>
            <a:ext cx="4085697" cy="76944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4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84E96"/>
                </a:solidFill>
                <a:effectLst/>
                <a:latin typeface="HY견고딕" pitchFamily="18" charset="-127"/>
                <a:ea typeface="HY견고딕" pitchFamily="18" charset="-127"/>
                <a:cs typeface="Tahoma" pitchFamily="34" charset="0"/>
              </a:rPr>
              <a:t>목차</a:t>
            </a: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55576" y="1851323"/>
            <a:ext cx="7615014" cy="4104456"/>
          </a:xfrm>
        </p:spPr>
        <p:txBody>
          <a:bodyPr/>
          <a:lstStyle>
            <a:lvl1pPr marL="457200" indent="-457200">
              <a:lnSpc>
                <a:spcPct val="200000"/>
              </a:lnSpc>
              <a:buFont typeface="+mj-lt"/>
              <a:buAutoNum type="arabicPeriod"/>
              <a:defRPr sz="20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11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rgbClr val="E84E9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>
              <a:solidFill>
                <a:srgbClr val="E84E96"/>
              </a:solidFill>
            </a:endParaRPr>
          </a:p>
        </p:txBody>
      </p:sp>
      <p:sp>
        <p:nvSpPr>
          <p:cNvPr id="6" name="Rectangle 18"/>
          <p:cNvSpPr>
            <a:spLocks noChangeArrowheads="1"/>
          </p:cNvSpPr>
          <p:nvPr userDrawn="1"/>
        </p:nvSpPr>
        <p:spPr bwMode="auto">
          <a:xfrm>
            <a:off x="8279259" y="6563253"/>
            <a:ext cx="842962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 eaLnBrk="1" latinLnBrk="1" hangingPunct="1">
              <a:defRPr/>
            </a:pPr>
            <a:fld id="{1DB67DEF-9DDF-48EA-B298-FF150FB45091}" type="slidenum">
              <a:rPr lang="ko-KR" altLang="en-US" sz="1200" smtClean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pPr algn="r" eaLnBrk="1" latinLnBrk="1" hangingPunct="1">
                <a:defRPr/>
              </a:pPr>
              <a:t>‹#›</a:t>
            </a:fld>
            <a:r>
              <a:rPr lang="en-US" altLang="ko-KR" sz="1200" dirty="0" smtClean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t>/ 51</a:t>
            </a:r>
            <a:endParaRPr lang="en-US" altLang="ko-KR" sz="1200" dirty="0">
              <a:gradFill flip="none" rotWithShape="1">
                <a:gsLst>
                  <a:gs pos="0">
                    <a:schemeClr val="tx2">
                      <a:lumMod val="75000"/>
                      <a:shade val="30000"/>
                      <a:satMod val="115000"/>
                    </a:schemeClr>
                  </a:gs>
                  <a:gs pos="50000">
                    <a:schemeClr val="tx2">
                      <a:lumMod val="75000"/>
                      <a:shade val="67500"/>
                      <a:satMod val="115000"/>
                    </a:schemeClr>
                  </a:gs>
                  <a:gs pos="100000">
                    <a:schemeClr val="tx2">
                      <a:lumMod val="75000"/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773391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학습목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9"/>
          <p:cNvSpPr txBox="1"/>
          <p:nvPr userDrawn="1"/>
        </p:nvSpPr>
        <p:spPr>
          <a:xfrm>
            <a:off x="611560" y="762422"/>
            <a:ext cx="4085697" cy="76944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4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84E96"/>
                </a:solidFill>
                <a:effectLst/>
                <a:latin typeface="HY견고딕" pitchFamily="18" charset="-127"/>
                <a:ea typeface="HY견고딕" pitchFamily="18" charset="-127"/>
                <a:cs typeface="Tahoma" pitchFamily="34" charset="0"/>
              </a:rPr>
              <a:t>학습목표</a:t>
            </a:r>
          </a:p>
        </p:txBody>
      </p:sp>
      <p:sp>
        <p:nvSpPr>
          <p:cNvPr id="11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55576" y="1844824"/>
            <a:ext cx="7704856" cy="4104456"/>
          </a:xfrm>
        </p:spPr>
        <p:txBody>
          <a:bodyPr/>
          <a:lstStyle>
            <a:lvl1pPr marL="457200" indent="-457200">
              <a:lnSpc>
                <a:spcPct val="200000"/>
              </a:lnSpc>
              <a:buFont typeface="Arial" pitchFamily="34" charset="0"/>
              <a:buChar char="•"/>
              <a:defRPr sz="18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7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rgbClr val="E84E9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6" name="Rectangle 18"/>
          <p:cNvSpPr>
            <a:spLocks noChangeArrowheads="1"/>
          </p:cNvSpPr>
          <p:nvPr userDrawn="1"/>
        </p:nvSpPr>
        <p:spPr bwMode="auto">
          <a:xfrm>
            <a:off x="8279259" y="6563253"/>
            <a:ext cx="842962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 eaLnBrk="1" latinLnBrk="1" hangingPunct="1">
              <a:defRPr/>
            </a:pPr>
            <a:fld id="{1DB67DEF-9DDF-48EA-B298-FF150FB45091}" type="slidenum">
              <a:rPr lang="ko-KR" altLang="en-US" sz="1200" smtClean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pPr algn="r" eaLnBrk="1" latinLnBrk="1" hangingPunct="1">
                <a:defRPr/>
              </a:pPr>
              <a:t>‹#›</a:t>
            </a:fld>
            <a:r>
              <a:rPr lang="en-US" altLang="ko-KR" sz="1200" dirty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t>/ </a:t>
            </a:r>
            <a:r>
              <a:rPr lang="en-US" altLang="ko-KR" sz="1200" dirty="0" smtClean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t>51</a:t>
            </a:r>
            <a:endParaRPr lang="en-US" altLang="ko-KR" sz="1200" dirty="0">
              <a:gradFill flip="none" rotWithShape="1">
                <a:gsLst>
                  <a:gs pos="0">
                    <a:schemeClr val="tx2">
                      <a:lumMod val="75000"/>
                      <a:shade val="30000"/>
                      <a:satMod val="115000"/>
                    </a:schemeClr>
                  </a:gs>
                  <a:gs pos="50000">
                    <a:schemeClr val="tx2">
                      <a:lumMod val="75000"/>
                      <a:shade val="67500"/>
                      <a:satMod val="115000"/>
                    </a:schemeClr>
                  </a:gs>
                  <a:gs pos="100000">
                    <a:schemeClr val="tx2">
                      <a:lumMod val="75000"/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005800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섹션이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8"/>
          <p:cNvSpPr>
            <a:spLocks noChangeArrowheads="1"/>
          </p:cNvSpPr>
          <p:nvPr userDrawn="1"/>
        </p:nvSpPr>
        <p:spPr bwMode="auto">
          <a:xfrm>
            <a:off x="8279259" y="6605588"/>
            <a:ext cx="842962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 eaLnBrk="1" latinLnBrk="1" hangingPunct="1">
              <a:defRPr/>
            </a:pPr>
            <a:fld id="{1DB67DEF-9DDF-48EA-B298-FF150FB45091}" type="slidenum">
              <a:rPr lang="ko-KR" altLang="en-US" sz="1200" smtClean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pPr algn="r" eaLnBrk="1" latinLnBrk="1" hangingPunct="1">
                <a:defRPr/>
              </a:pPr>
              <a:t>‹#›</a:t>
            </a:fld>
            <a:r>
              <a:rPr lang="en-US" altLang="ko-KR" sz="1200" dirty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t>/ </a:t>
            </a:r>
            <a:r>
              <a:rPr lang="en-US" altLang="ko-KR" sz="1200" dirty="0" smtClean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t>51</a:t>
            </a:r>
            <a:endParaRPr lang="en-US" altLang="ko-KR" sz="1200" dirty="0">
              <a:gradFill flip="none" rotWithShape="1">
                <a:gsLst>
                  <a:gs pos="0">
                    <a:schemeClr val="tx2">
                      <a:lumMod val="75000"/>
                      <a:shade val="30000"/>
                      <a:satMod val="115000"/>
                    </a:schemeClr>
                  </a:gs>
                  <a:gs pos="50000">
                    <a:schemeClr val="tx2">
                      <a:lumMod val="75000"/>
                      <a:shade val="67500"/>
                      <a:satMod val="115000"/>
                    </a:schemeClr>
                  </a:gs>
                  <a:gs pos="100000">
                    <a:schemeClr val="tx2">
                      <a:lumMod val="75000"/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ea typeface="맑은 고딕" panose="020B0503020000020004" pitchFamily="50" charset="-127"/>
            </a:endParaRPr>
          </a:p>
        </p:txBody>
      </p:sp>
      <p:sp>
        <p:nvSpPr>
          <p:cNvPr id="5" name="모서리가 둥근 직사각형 4"/>
          <p:cNvSpPr/>
          <p:nvPr userDrawn="1"/>
        </p:nvSpPr>
        <p:spPr>
          <a:xfrm>
            <a:off x="319088" y="404813"/>
            <a:ext cx="8497887" cy="6048375"/>
          </a:xfrm>
          <a:prstGeom prst="roundRect">
            <a:avLst>
              <a:gd name="adj" fmla="val 4629"/>
            </a:avLst>
          </a:prstGeom>
          <a:noFill/>
          <a:ln w="53975">
            <a:solidFill>
              <a:srgbClr val="E84E9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pic>
        <p:nvPicPr>
          <p:cNvPr id="6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4" y="620688"/>
            <a:ext cx="2191125" cy="8976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074348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440"/>
          <p:cNvSpPr>
            <a:spLocks noChangeArrowheads="1"/>
          </p:cNvSpPr>
          <p:nvPr userDrawn="1"/>
        </p:nvSpPr>
        <p:spPr bwMode="invGray">
          <a:xfrm>
            <a:off x="0" y="-1529"/>
            <a:ext cx="9144000" cy="617311"/>
          </a:xfrm>
          <a:prstGeom prst="rect">
            <a:avLst/>
          </a:prstGeom>
          <a:solidFill>
            <a:srgbClr val="FF7C8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>
              <a:solidFill>
                <a:schemeClr val="lt1"/>
              </a:solidFill>
              <a:latin typeface="+mn-lt"/>
              <a:ea typeface="+mn-ea"/>
            </a:endParaRPr>
          </a:p>
        </p:txBody>
      </p:sp>
      <p:sp>
        <p:nvSpPr>
          <p:cNvPr id="17" name="제목 9"/>
          <p:cNvSpPr>
            <a:spLocks noGrp="1"/>
          </p:cNvSpPr>
          <p:nvPr>
            <p:ph type="title"/>
          </p:nvPr>
        </p:nvSpPr>
        <p:spPr>
          <a:xfrm>
            <a:off x="107042" y="64772"/>
            <a:ext cx="7785100" cy="474662"/>
          </a:xfrm>
        </p:spPr>
        <p:txBody>
          <a:bodyPr>
            <a:noAutofit/>
          </a:bodyPr>
          <a:lstStyle>
            <a:lvl1pPr algn="l">
              <a:defRPr sz="2400" b="1" spc="-100" baseline="0">
                <a:solidFill>
                  <a:schemeClr val="tx1"/>
                </a:solidFill>
                <a:effectLst>
                  <a:glow>
                    <a:schemeClr val="tx1"/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4" name="Rectangle 18"/>
          <p:cNvSpPr>
            <a:spLocks noChangeArrowheads="1"/>
          </p:cNvSpPr>
          <p:nvPr userDrawn="1"/>
        </p:nvSpPr>
        <p:spPr bwMode="auto">
          <a:xfrm>
            <a:off x="8279259" y="6605588"/>
            <a:ext cx="842962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 eaLnBrk="1" latinLnBrk="1" hangingPunct="1">
              <a:defRPr/>
            </a:pPr>
            <a:fld id="{1DB67DEF-9DDF-48EA-B298-FF150FB45091}" type="slidenum">
              <a:rPr lang="ko-KR" altLang="en-US" sz="1200" smtClean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pPr algn="r" eaLnBrk="1" latinLnBrk="1" hangingPunct="1">
                <a:defRPr/>
              </a:pPr>
              <a:t>‹#›</a:t>
            </a:fld>
            <a:r>
              <a:rPr lang="en-US" altLang="ko-KR" sz="1200" dirty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t>/</a:t>
            </a:r>
            <a:r>
              <a:rPr lang="en-US" altLang="ko-KR" sz="1200" baseline="0" dirty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t> </a:t>
            </a:r>
            <a:r>
              <a:rPr lang="en-US" altLang="ko-KR" sz="1200" baseline="0" dirty="0" smtClean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t>51</a:t>
            </a:r>
            <a:endParaRPr lang="en-US" altLang="ko-KR" sz="1200" dirty="0">
              <a:gradFill flip="none" rotWithShape="1">
                <a:gsLst>
                  <a:gs pos="0">
                    <a:schemeClr val="tx2">
                      <a:lumMod val="75000"/>
                      <a:shade val="30000"/>
                      <a:satMod val="115000"/>
                    </a:schemeClr>
                  </a:gs>
                  <a:gs pos="50000">
                    <a:schemeClr val="tx2">
                      <a:lumMod val="75000"/>
                      <a:shade val="67500"/>
                      <a:satMod val="115000"/>
                    </a:schemeClr>
                  </a:gs>
                  <a:gs pos="100000">
                    <a:schemeClr val="tx2">
                      <a:lumMod val="75000"/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ea typeface="맑은 고딕" panose="020B0503020000020004" pitchFamily="50" charset="-127"/>
            </a:endParaRPr>
          </a:p>
        </p:txBody>
      </p:sp>
      <p:sp>
        <p:nvSpPr>
          <p:cNvPr id="5" name="텍스트 개체 틀 2"/>
          <p:cNvSpPr>
            <a:spLocks noGrp="1"/>
          </p:cNvSpPr>
          <p:nvPr>
            <p:ph idx="1"/>
          </p:nvPr>
        </p:nvSpPr>
        <p:spPr bwMode="auto">
          <a:xfrm>
            <a:off x="323528" y="764704"/>
            <a:ext cx="8363272" cy="53614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>
              <a:buClr>
                <a:srgbClr val="FF7C80"/>
              </a:buClr>
              <a:buSzPct val="100000"/>
              <a:buFont typeface="Wingdings" panose="05000000000000000000" pitchFamily="2" charset="2"/>
              <a:buChar char="n"/>
              <a:defRPr sz="1800">
                <a:latin typeface="+mn-ea"/>
                <a:ea typeface="+mn-ea"/>
              </a:defRPr>
            </a:lvl1pPr>
            <a:lvl2pPr marL="355600" indent="185738">
              <a:lnSpc>
                <a:spcPct val="150000"/>
              </a:lnSpc>
              <a:buClr>
                <a:srgbClr val="E84E96"/>
              </a:buClr>
              <a:buFont typeface="Wingdings" panose="05000000000000000000" pitchFamily="2" charset="2"/>
              <a:buChar char="§"/>
              <a:tabLst>
                <a:tab pos="363538" algn="l"/>
              </a:tabLst>
              <a:defRPr kumimoji="1" lang="ko-KR" altLang="en-US" sz="1600" b="0" kern="1200" dirty="0" smtClean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1250950" indent="-285750">
              <a:buClr>
                <a:schemeClr val="tx1">
                  <a:lumMod val="50000"/>
                  <a:lumOff val="50000"/>
                </a:schemeClr>
              </a:buClr>
              <a:buFont typeface="맑은 고딕" panose="020B0503020000020004" pitchFamily="50" charset="-127"/>
              <a:buChar char="－"/>
              <a:defRPr sz="1400"/>
            </a:lvl3pPr>
            <a:lvl4pPr marL="1600200" indent="-228600"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o"/>
              <a:defRPr sz="1600"/>
            </a:lvl4pPr>
            <a:lvl5pPr marL="2057400" indent="-228600">
              <a:buClr>
                <a:srgbClr val="0070C0"/>
              </a:buClr>
              <a:buFont typeface="Wingdings" panose="05000000000000000000" pitchFamily="2" charset="2"/>
              <a:buChar char="n"/>
              <a:defRPr sz="1400"/>
            </a:lvl5pPr>
            <a:lvl6pPr marL="2514600" indent="-228600"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n"/>
              <a:defRPr sz="1200">
                <a:latin typeface="+mn-ea"/>
                <a:ea typeface="+mn-ea"/>
              </a:defRPr>
            </a:lvl6pPr>
          </a:lstStyle>
          <a:p>
            <a:pPr lvl="0"/>
            <a:r>
              <a:rPr lang="ko-KR" altLang="en-US" dirty="0"/>
              <a:t>마스터 텍스트 스타일을 편집합니다</a:t>
            </a:r>
            <a:endParaRPr lang="en-US" altLang="ko-KR" dirty="0"/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</p:txBody>
      </p:sp>
    </p:spTree>
    <p:extLst>
      <p:ext uri="{BB962C8B-B14F-4D97-AF65-F5344CB8AC3E}">
        <p14:creationId xmlns:p14="http://schemas.microsoft.com/office/powerpoint/2010/main" val="10076140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>
            <a:spLocks noChangeArrowheads="1"/>
          </p:cNvSpPr>
          <p:nvPr userDrawn="1"/>
        </p:nvSpPr>
        <p:spPr bwMode="auto">
          <a:xfrm>
            <a:off x="1476375" y="2565400"/>
            <a:ext cx="5975945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defRPr/>
            </a:pPr>
            <a:r>
              <a:rPr lang="en-US" altLang="ko-KR" sz="8000" b="1" dirty="0">
                <a:solidFill>
                  <a:srgbClr val="FF7C80"/>
                </a:solidFill>
                <a:latin typeface="Arial Black" pitchFamily="34" charset="0"/>
                <a:ea typeface="+mn-ea"/>
              </a:rPr>
              <a:t>Thank</a:t>
            </a:r>
            <a:r>
              <a:rPr lang="en-US" altLang="ko-KR" sz="8000" b="1" baseline="0" dirty="0">
                <a:solidFill>
                  <a:srgbClr val="FF7C80"/>
                </a:solidFill>
                <a:latin typeface="Arial Black" pitchFamily="34" charset="0"/>
                <a:ea typeface="+mn-ea"/>
              </a:rPr>
              <a:t> you!</a:t>
            </a:r>
            <a:endParaRPr lang="ko-KR" altLang="en-US" sz="8000" b="1" dirty="0">
              <a:solidFill>
                <a:srgbClr val="FF7C80"/>
              </a:solidFill>
              <a:latin typeface="Arial Black" pitchFamily="34" charset="0"/>
              <a:ea typeface="+mn-ea"/>
            </a:endParaRPr>
          </a:p>
        </p:txBody>
      </p:sp>
      <p:pic>
        <p:nvPicPr>
          <p:cNvPr id="4" name="Picture 4" descr="C:\Users\김현용\Desktop\제호.jpg">
            <a:extLst>
              <a:ext uri="{FF2B5EF4-FFF2-40B4-BE49-F238E27FC236}">
                <a16:creationId xmlns="" xmlns:a16="http://schemas.microsoft.com/office/drawing/2014/main" id="{BE07CC8D-77BF-445C-B1CC-57A0F565E60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0661" y="5645666"/>
            <a:ext cx="1731819" cy="288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6">
            <a:extLst>
              <a:ext uri="{FF2B5EF4-FFF2-40B4-BE49-F238E27FC236}">
                <a16:creationId xmlns="" xmlns:a16="http://schemas.microsoft.com/office/drawing/2014/main" id="{5B2358EA-0EBE-4085-907F-A5C0D19AC1AC}"/>
              </a:ext>
            </a:extLst>
          </p:cNvPr>
          <p:cNvSpPr/>
          <p:nvPr userDrawn="1"/>
        </p:nvSpPr>
        <p:spPr>
          <a:xfrm>
            <a:off x="-1" y="6165304"/>
            <a:ext cx="9144001" cy="692696"/>
          </a:xfrm>
          <a:prstGeom prst="rect">
            <a:avLst/>
          </a:prstGeom>
          <a:solidFill>
            <a:srgbClr val="FF7C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6" name="직사각형 10">
            <a:extLst>
              <a:ext uri="{FF2B5EF4-FFF2-40B4-BE49-F238E27FC236}">
                <a16:creationId xmlns="" xmlns:a16="http://schemas.microsoft.com/office/drawing/2014/main" id="{1ED32BD4-9132-4F42-A9B1-2274388B022B}"/>
              </a:ext>
            </a:extLst>
          </p:cNvPr>
          <p:cNvSpPr/>
          <p:nvPr userDrawn="1"/>
        </p:nvSpPr>
        <p:spPr>
          <a:xfrm>
            <a:off x="0" y="6092750"/>
            <a:ext cx="9144000" cy="72554"/>
          </a:xfrm>
          <a:prstGeom prst="rect">
            <a:avLst/>
          </a:prstGeom>
          <a:solidFill>
            <a:srgbClr val="FDEBD7"/>
          </a:solidFill>
          <a:ln>
            <a:solidFill>
              <a:srgbClr val="FDEB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BB8637DD-835B-4D0D-A4B3-8FDDB1A2A0E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3146659" y="6309320"/>
            <a:ext cx="2709396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altLang="ko-KR" sz="1100" dirty="0">
                <a:solidFill>
                  <a:schemeClr val="tx1"/>
                </a:solidFill>
                <a:latin typeface="+mn-ea"/>
                <a:ea typeface="+mn-ea"/>
                <a:cs typeface="Times New Roman" pitchFamily="18" charset="0"/>
              </a:rPr>
              <a:t>Copyright© 2021 </a:t>
            </a:r>
            <a:r>
              <a:rPr lang="en-US" altLang="ko-KR" sz="1100" dirty="0" err="1">
                <a:solidFill>
                  <a:schemeClr val="tx1"/>
                </a:solidFill>
                <a:latin typeface="+mn-ea"/>
                <a:ea typeface="+mn-ea"/>
                <a:cs typeface="Times New Roman" pitchFamily="18" charset="0"/>
              </a:rPr>
              <a:t>Hanbit</a:t>
            </a:r>
            <a:r>
              <a:rPr lang="en-US" altLang="ko-KR" sz="1100" dirty="0">
                <a:solidFill>
                  <a:schemeClr val="tx1"/>
                </a:solidFill>
                <a:latin typeface="+mn-ea"/>
                <a:ea typeface="+mn-ea"/>
                <a:cs typeface="Times New Roman" pitchFamily="18" charset="0"/>
              </a:rPr>
              <a:t> Academy, Inc.</a:t>
            </a:r>
          </a:p>
          <a:p>
            <a:pPr algn="ctr" eaLnBrk="1" hangingPunct="1">
              <a:defRPr/>
            </a:pPr>
            <a:r>
              <a:rPr lang="en-US" altLang="ko-KR" sz="1100" dirty="0">
                <a:solidFill>
                  <a:schemeClr val="tx1"/>
                </a:solidFill>
                <a:latin typeface="+mn-ea"/>
                <a:ea typeface="+mn-ea"/>
                <a:cs typeface="Times New Roman" pitchFamily="18" charset="0"/>
              </a:rPr>
              <a:t>All rights reserved.</a:t>
            </a:r>
            <a:endParaRPr lang="ko-KR" altLang="ko-KR" sz="1100" dirty="0">
              <a:solidFill>
                <a:schemeClr val="tx1"/>
              </a:solidFill>
              <a:latin typeface="+mn-ea"/>
              <a:ea typeface="+mn-ea"/>
              <a:cs typeface="Times New Roman" pitchFamily="18" charset="0"/>
            </a:endParaRPr>
          </a:p>
        </p:txBody>
      </p:sp>
      <p:sp>
        <p:nvSpPr>
          <p:cNvPr id="8" name="Rectangle 18"/>
          <p:cNvSpPr>
            <a:spLocks noChangeArrowheads="1"/>
          </p:cNvSpPr>
          <p:nvPr userDrawn="1"/>
        </p:nvSpPr>
        <p:spPr bwMode="auto">
          <a:xfrm>
            <a:off x="8279259" y="6605588"/>
            <a:ext cx="842962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 eaLnBrk="1" latinLnBrk="1" hangingPunct="1">
              <a:defRPr/>
            </a:pPr>
            <a:fld id="{1DB67DEF-9DDF-48EA-B298-FF150FB45091}" type="slidenum">
              <a:rPr lang="ko-KR" altLang="en-US" sz="1200" smtClean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pPr algn="r" eaLnBrk="1" latinLnBrk="1" hangingPunct="1">
                <a:defRPr/>
              </a:pPr>
              <a:t>‹#›</a:t>
            </a:fld>
            <a:r>
              <a:rPr lang="en-US" altLang="ko-KR" sz="1200" dirty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t>/</a:t>
            </a:r>
            <a:r>
              <a:rPr lang="en-US" altLang="ko-KR" sz="1200" baseline="0" dirty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t> </a:t>
            </a:r>
            <a:r>
              <a:rPr lang="en-US" altLang="ko-KR" sz="1200" baseline="0" dirty="0" smtClean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t>51</a:t>
            </a:r>
            <a:endParaRPr lang="en-US" altLang="ko-KR" sz="1200" dirty="0">
              <a:gradFill flip="none" rotWithShape="1">
                <a:gsLst>
                  <a:gs pos="0">
                    <a:schemeClr val="tx2">
                      <a:lumMod val="75000"/>
                      <a:shade val="30000"/>
                      <a:satMod val="115000"/>
                    </a:schemeClr>
                  </a:gs>
                  <a:gs pos="50000">
                    <a:schemeClr val="tx2">
                      <a:lumMod val="75000"/>
                      <a:shade val="67500"/>
                      <a:satMod val="115000"/>
                    </a:schemeClr>
                  </a:gs>
                  <a:gs pos="100000">
                    <a:schemeClr val="tx2">
                      <a:lumMod val="75000"/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968759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latinLnBrk="1" hangingPunct="1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D134AE88-8089-46AF-B006-A187AD486C13}" type="datetime1">
              <a:rPr lang="ko-KR" altLang="en-US"/>
              <a:pPr>
                <a:defRPr/>
              </a:pPr>
              <a:t>2021-08-26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latinLnBrk="1" hangingPunct="1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latinLnBrk="1" hangingPunct="1">
              <a:defRPr kumimoji="0" sz="1200">
                <a:solidFill>
                  <a:srgbClr val="898989"/>
                </a:solidFill>
                <a:ea typeface="맑은 고딕" pitchFamily="50" charset="-127"/>
              </a:defRPr>
            </a:lvl1pPr>
          </a:lstStyle>
          <a:p>
            <a:fld id="{0DE046FA-B321-48D0-9889-EEF2519A1D98}" type="slidenum">
              <a:rPr lang="ko-KR" altLang="en-US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21" r:id="rId1"/>
    <p:sldLayoutId id="2147484229" r:id="rId2"/>
    <p:sldLayoutId id="2147484234" r:id="rId3"/>
    <p:sldLayoutId id="2147484230" r:id="rId4"/>
    <p:sldLayoutId id="2147484231" r:id="rId5"/>
    <p:sldLayoutId id="2147484232" r:id="rId6"/>
    <p:sldLayoutId id="2147484226" r:id="rId7"/>
    <p:sldLayoutId id="2147484228" r:id="rId8"/>
  </p:sldLayoutIdLst>
  <p:hf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Blip>
          <a:blip r:embed="rId10"/>
        </a:buBlip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0E426300-49F8-46B4-8A67-D04691789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effectLst>
                  <a:glow>
                    <a:prstClr val="black"/>
                  </a:glow>
                </a:effectLst>
                <a:latin typeface="맑은 고딕"/>
                <a:ea typeface="맑은 고딕"/>
              </a:rPr>
              <a:t>자바 웹 개발환경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FA208FB1-C85C-4546-BE2A-4D1549B497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dirty="0">
                <a:latin typeface="맑은 고딕"/>
                <a:ea typeface="맑은 고딕"/>
                <a:cs typeface="+mn-ea"/>
              </a:rPr>
              <a:t>자바 웹 개발을 위한 기본적인 </a:t>
            </a:r>
            <a:r>
              <a:rPr lang="ko-KR" altLang="en-US" dirty="0">
                <a:latin typeface="맑은 고딕"/>
                <a:ea typeface="맑은 고딕"/>
                <a:cs typeface="+mn-ea"/>
              </a:rPr>
              <a:t>도구</a:t>
            </a:r>
          </a:p>
          <a:p>
            <a:pPr lvl="1" indent="185420"/>
            <a:r>
              <a:rPr lang="ko-KR" dirty="0">
                <a:latin typeface="맑은 고딕"/>
                <a:ea typeface="맑은 고딕"/>
                <a:cs typeface="+mn-ea"/>
              </a:rPr>
              <a:t>자바 개발도구</a:t>
            </a:r>
            <a:r>
              <a:rPr lang="en-US" altLang="ko-KR" dirty="0">
                <a:latin typeface="맑은 고딕"/>
                <a:ea typeface="맑은 고딕"/>
                <a:cs typeface="+mn-ea"/>
              </a:rPr>
              <a:t>(</a:t>
            </a:r>
            <a:r>
              <a:rPr lang="ko-KR" dirty="0">
                <a:latin typeface="맑은 고딕"/>
                <a:ea typeface="맑은 고딕"/>
                <a:cs typeface="+mn-ea"/>
              </a:rPr>
              <a:t>JDK</a:t>
            </a:r>
            <a:r>
              <a:rPr lang="en-US" altLang="ko-KR" dirty="0">
                <a:latin typeface="맑은 고딕"/>
                <a:ea typeface="맑은 고딕"/>
                <a:cs typeface="+mn-ea"/>
              </a:rPr>
              <a:t>),</a:t>
            </a:r>
            <a:r>
              <a:rPr lang="ko-KR" dirty="0">
                <a:latin typeface="맑은 고딕"/>
                <a:ea typeface="맑은 고딕"/>
                <a:cs typeface="+mn-ea"/>
              </a:rPr>
              <a:t> 통합개발환경</a:t>
            </a:r>
            <a:r>
              <a:rPr lang="en-US" altLang="ko-KR" dirty="0">
                <a:latin typeface="맑은 고딕"/>
                <a:ea typeface="맑은 고딕"/>
                <a:cs typeface="+mn-ea"/>
              </a:rPr>
              <a:t>(</a:t>
            </a:r>
            <a:r>
              <a:rPr lang="ko-KR" dirty="0">
                <a:latin typeface="맑은 고딕"/>
                <a:ea typeface="맑은 고딕"/>
                <a:cs typeface="+mn-ea"/>
              </a:rPr>
              <a:t>IDE</a:t>
            </a:r>
            <a:r>
              <a:rPr lang="en-US" altLang="ko-KR" dirty="0">
                <a:latin typeface="맑은 고딕"/>
                <a:ea typeface="맑은 고딕"/>
                <a:cs typeface="+mn-ea"/>
              </a:rPr>
              <a:t>),</a:t>
            </a:r>
            <a:r>
              <a:rPr lang="ko-KR" dirty="0">
                <a:latin typeface="맑은 고딕"/>
                <a:ea typeface="맑은 고딕"/>
                <a:cs typeface="+mn-ea"/>
              </a:rPr>
              <a:t> </a:t>
            </a:r>
            <a:r>
              <a:rPr lang="ko-KR" dirty="0" err="1">
                <a:latin typeface="맑은 고딕"/>
                <a:ea typeface="맑은 고딕"/>
                <a:cs typeface="+mn-ea"/>
              </a:rPr>
              <a:t>서블릿</a:t>
            </a:r>
            <a:r>
              <a:rPr lang="ko-KR" dirty="0">
                <a:latin typeface="맑은 고딕"/>
                <a:ea typeface="맑은 고딕"/>
                <a:cs typeface="+mn-ea"/>
              </a:rPr>
              <a:t> </a:t>
            </a:r>
            <a:r>
              <a:rPr lang="ko-KR" altLang="en-US" dirty="0">
                <a:latin typeface="맑은 고딕"/>
                <a:ea typeface="맑은 고딕"/>
                <a:cs typeface="+mn-ea"/>
              </a:rPr>
              <a:t>컨테이너, 데이터베이스</a:t>
            </a:r>
            <a:endParaRPr lang="ko-KR" dirty="0">
              <a:latin typeface="맑은 고딕"/>
              <a:ea typeface="맑은 고딕"/>
            </a:endParaRPr>
          </a:p>
          <a:p>
            <a:endParaRPr lang="en-US" altLang="ko-KR" dirty="0">
              <a:latin typeface="맑은 고딕"/>
              <a:ea typeface="맑은 고딕"/>
              <a:cs typeface="+mn-ea"/>
            </a:endParaRPr>
          </a:p>
          <a:p>
            <a:r>
              <a:rPr lang="ko-KR" dirty="0">
                <a:latin typeface="맑은 고딕"/>
                <a:ea typeface="맑은 고딕"/>
                <a:cs typeface="+mn-ea"/>
              </a:rPr>
              <a:t>구축 개발환경의 버전</a:t>
            </a:r>
            <a:endParaRPr lang="en-US" altLang="ko-KR" dirty="0">
              <a:latin typeface="맑은 고딕"/>
              <a:ea typeface="맑은 고딕"/>
              <a:cs typeface="+mn-ea"/>
            </a:endParaRPr>
          </a:p>
          <a:p>
            <a:pPr lvl="1"/>
            <a:endParaRPr lang="ko-KR" dirty="0">
              <a:latin typeface="맑은 고딕"/>
              <a:ea typeface="맑은 고딕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DE90FD80-ECDA-4456-BAB8-60C1C22748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8339" y="2420689"/>
            <a:ext cx="5547323" cy="2016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2433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0E426300-49F8-46B4-8A67-D04691789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effectLst>
                  <a:glow>
                    <a:prstClr val="black"/>
                  </a:glow>
                </a:effectLst>
                <a:latin typeface="맑은 고딕"/>
                <a:ea typeface="맑은 고딕"/>
              </a:rPr>
              <a:t>자바 웹 개발환경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FA208FB1-C85C-4546-BE2A-4D1549B497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dirty="0">
                <a:latin typeface="맑은 고딕"/>
                <a:ea typeface="맑은 고딕"/>
                <a:cs typeface="+mn-ea"/>
              </a:rPr>
              <a:t>자바 </a:t>
            </a:r>
            <a:r>
              <a:rPr lang="ko-KR" altLang="en-US" dirty="0">
                <a:latin typeface="맑은 고딕"/>
                <a:ea typeface="맑은 고딕"/>
                <a:cs typeface="+mn-ea"/>
              </a:rPr>
              <a:t>개발도구</a:t>
            </a:r>
            <a:r>
              <a:rPr lang="en-US" altLang="ko-KR" dirty="0">
                <a:latin typeface="맑은 고딕"/>
                <a:ea typeface="맑은 고딕"/>
                <a:cs typeface="+mn-ea"/>
              </a:rPr>
              <a:t>(JDK)</a:t>
            </a:r>
            <a:endParaRPr lang="ko-KR" dirty="0">
              <a:latin typeface="맑은 고딕" panose="020B0503020000020004" pitchFamily="34" charset="-127"/>
              <a:ea typeface="맑은 고딕" panose="020B0503020000020004" pitchFamily="34" charset="-127"/>
            </a:endParaRPr>
          </a:p>
          <a:p>
            <a:pPr lvl="1" indent="185420"/>
            <a:r>
              <a:rPr lang="ko-KR" dirty="0">
                <a:latin typeface="맑은 고딕"/>
                <a:ea typeface="맑은 고딕"/>
                <a:cs typeface="+mn-ea"/>
              </a:rPr>
              <a:t>자바 개발도구</a:t>
            </a:r>
            <a:r>
              <a:rPr lang="ko-KR" altLang="en-US" dirty="0">
                <a:latin typeface="맑은 고딕"/>
                <a:ea typeface="맑은 고딕"/>
                <a:cs typeface="+mn-ea"/>
              </a:rPr>
              <a:t>는 자바 실행을 위한 </a:t>
            </a:r>
            <a:r>
              <a:rPr lang="en-US" altLang="ko-KR" dirty="0">
                <a:latin typeface="맑은 고딕"/>
                <a:ea typeface="맑은 고딕"/>
                <a:cs typeface="+mn-ea"/>
              </a:rPr>
              <a:t>JRE(Java</a:t>
            </a:r>
            <a:r>
              <a:rPr lang="ko-KR" altLang="en-US" dirty="0">
                <a:latin typeface="맑은 고딕"/>
                <a:ea typeface="맑은 고딕"/>
                <a:cs typeface="+mn-ea"/>
              </a:rPr>
              <a:t> </a:t>
            </a:r>
            <a:r>
              <a:rPr lang="en-US" altLang="ko-KR" dirty="0">
                <a:latin typeface="맑은 고딕"/>
                <a:ea typeface="맑은 고딕"/>
                <a:cs typeface="+mn-ea"/>
              </a:rPr>
              <a:t>Runtime</a:t>
            </a:r>
            <a:r>
              <a:rPr lang="ko-KR" altLang="en-US" dirty="0">
                <a:latin typeface="맑은 고딕"/>
                <a:ea typeface="맑은 고딕"/>
                <a:cs typeface="+mn-ea"/>
              </a:rPr>
              <a:t> </a:t>
            </a:r>
            <a:r>
              <a:rPr lang="en-US" altLang="ko-KR" dirty="0">
                <a:latin typeface="맑은 고딕"/>
                <a:ea typeface="맑은 고딕"/>
                <a:cs typeface="+mn-ea"/>
              </a:rPr>
              <a:t>Environment</a:t>
            </a:r>
            <a:r>
              <a:rPr lang="ko-KR" altLang="en-US" dirty="0">
                <a:latin typeface="맑은 고딕"/>
                <a:ea typeface="맑은 고딕"/>
                <a:cs typeface="+mn-ea"/>
              </a:rPr>
              <a:t>)와 컴파일러 등을 포함하며</a:t>
            </a:r>
            <a:r>
              <a:rPr lang="en-US" altLang="ko-KR" dirty="0">
                <a:latin typeface="맑은 고딕"/>
                <a:ea typeface="맑은 고딕"/>
                <a:cs typeface="+mn-ea"/>
              </a:rPr>
              <a:t>,</a:t>
            </a:r>
            <a:r>
              <a:rPr lang="ko-KR" altLang="en-US" dirty="0">
                <a:latin typeface="맑은 고딕"/>
                <a:ea typeface="맑은 고딕"/>
                <a:cs typeface="+mn-ea"/>
              </a:rPr>
              <a:t> 보통 </a:t>
            </a:r>
            <a:r>
              <a:rPr lang="ko-KR" dirty="0">
                <a:latin typeface="맑은 고딕"/>
                <a:ea typeface="맑은 고딕"/>
                <a:cs typeface="+mn-ea"/>
              </a:rPr>
              <a:t>JDK</a:t>
            </a:r>
            <a:r>
              <a:rPr lang="en-US" altLang="ko-KR" dirty="0">
                <a:latin typeface="맑은 고딕"/>
                <a:ea typeface="맑은 고딕"/>
                <a:cs typeface="+mn-ea"/>
              </a:rPr>
              <a:t>(Java</a:t>
            </a:r>
            <a:r>
              <a:rPr lang="ko-KR" altLang="en-US" dirty="0">
                <a:latin typeface="맑은 고딕"/>
                <a:ea typeface="맑은 고딕"/>
                <a:cs typeface="+mn-ea"/>
              </a:rPr>
              <a:t> </a:t>
            </a:r>
            <a:r>
              <a:rPr lang="en-US" altLang="ko-KR" dirty="0">
                <a:latin typeface="맑은 고딕"/>
                <a:ea typeface="맑은 고딕"/>
                <a:cs typeface="+mn-ea"/>
              </a:rPr>
              <a:t>Development</a:t>
            </a:r>
            <a:r>
              <a:rPr lang="ko-KR" altLang="en-US" dirty="0">
                <a:latin typeface="맑은 고딕"/>
                <a:ea typeface="맑은 고딕"/>
                <a:cs typeface="+mn-ea"/>
              </a:rPr>
              <a:t> </a:t>
            </a:r>
            <a:r>
              <a:rPr lang="en-US" altLang="ko-KR" dirty="0">
                <a:latin typeface="맑은 고딕"/>
                <a:ea typeface="맑은 고딕"/>
                <a:cs typeface="+mn-ea"/>
              </a:rPr>
              <a:t>Kit)</a:t>
            </a:r>
            <a:r>
              <a:rPr lang="ko-KR" altLang="en-US" dirty="0">
                <a:latin typeface="맑은 고딕"/>
                <a:ea typeface="맑은 고딕"/>
                <a:cs typeface="+mn-ea"/>
              </a:rPr>
              <a:t>로 불림</a:t>
            </a:r>
          </a:p>
          <a:p>
            <a:pPr lvl="1" indent="185420"/>
            <a:r>
              <a:rPr lang="ko-KR" dirty="0">
                <a:latin typeface="맑은 고딕"/>
                <a:ea typeface="맑은 고딕"/>
                <a:cs typeface="+mn-ea"/>
              </a:rPr>
              <a:t>통합개발환경</a:t>
            </a:r>
            <a:r>
              <a:rPr lang="en-US" altLang="ko-KR" dirty="0">
                <a:latin typeface="맑은 고딕"/>
                <a:ea typeface="맑은 고딕"/>
                <a:cs typeface="+mn-ea"/>
              </a:rPr>
              <a:t>(IDE)</a:t>
            </a:r>
            <a:r>
              <a:rPr lang="ko-KR" dirty="0">
                <a:latin typeface="맑은 고딕"/>
                <a:ea typeface="맑은 고딕"/>
                <a:cs typeface="+mn-ea"/>
              </a:rPr>
              <a:t>을 비롯해 아파치 </a:t>
            </a:r>
            <a:r>
              <a:rPr lang="ko-KR" dirty="0" err="1">
                <a:latin typeface="맑은 고딕"/>
                <a:ea typeface="맑은 고딕"/>
                <a:cs typeface="+mn-ea"/>
              </a:rPr>
              <a:t>톰캣과</a:t>
            </a:r>
            <a:r>
              <a:rPr lang="ko-KR" dirty="0">
                <a:latin typeface="맑은 고딕"/>
                <a:ea typeface="맑은 고딕"/>
                <a:cs typeface="+mn-ea"/>
              </a:rPr>
              <a:t> 같이 자바로 만들어진 서버 실행을 위해서도 </a:t>
            </a:r>
            <a:r>
              <a:rPr lang="ko-KR" dirty="0" err="1">
                <a:latin typeface="맑은 고딕"/>
                <a:ea typeface="맑은 고딕"/>
                <a:cs typeface="+mn-ea"/>
              </a:rPr>
              <a:t>JDK는</a:t>
            </a:r>
            <a:r>
              <a:rPr lang="ko-KR" dirty="0">
                <a:latin typeface="맑은 고딕"/>
                <a:ea typeface="맑은 고딕"/>
                <a:cs typeface="+mn-ea"/>
              </a:rPr>
              <a:t> 필요</a:t>
            </a:r>
            <a:r>
              <a:rPr lang="ko-KR" altLang="en-US" dirty="0">
                <a:latin typeface="맑은 고딕"/>
                <a:ea typeface="맑은 고딕"/>
                <a:cs typeface="+mn-ea"/>
              </a:rPr>
              <a:t>함</a:t>
            </a:r>
            <a:endParaRPr lang="ko-KR" dirty="0">
              <a:latin typeface="맑은 고딕"/>
              <a:ea typeface="맑은 고딕"/>
              <a:cs typeface="+mn-ea"/>
            </a:endParaRPr>
          </a:p>
          <a:p>
            <a:pPr lvl="1" indent="185420"/>
            <a:r>
              <a:rPr lang="ko-KR" dirty="0">
                <a:latin typeface="맑은 고딕"/>
                <a:ea typeface="맑은 고딕"/>
                <a:cs typeface="+mn-ea"/>
              </a:rPr>
              <a:t>JDK 패키지는 상용 제품인 Oracle </a:t>
            </a:r>
            <a:r>
              <a:rPr lang="ko-KR" dirty="0" err="1">
                <a:latin typeface="맑은 고딕"/>
                <a:ea typeface="맑은 고딕"/>
                <a:cs typeface="+mn-ea"/>
              </a:rPr>
              <a:t>JDK와</a:t>
            </a:r>
            <a:r>
              <a:rPr lang="ko-KR" dirty="0">
                <a:latin typeface="맑은 고딕"/>
                <a:ea typeface="맑은 고딕"/>
                <a:cs typeface="+mn-ea"/>
              </a:rPr>
              <a:t> 공개 버전인 </a:t>
            </a:r>
            <a:r>
              <a:rPr lang="ko-KR" dirty="0" err="1">
                <a:latin typeface="맑은 고딕"/>
                <a:ea typeface="맑은 고딕"/>
                <a:cs typeface="+mn-ea"/>
              </a:rPr>
              <a:t>Open</a:t>
            </a:r>
            <a:r>
              <a:rPr lang="ko-KR" dirty="0">
                <a:latin typeface="맑은 고딕"/>
                <a:ea typeface="맑은 고딕"/>
                <a:cs typeface="+mn-ea"/>
              </a:rPr>
              <a:t> </a:t>
            </a:r>
            <a:r>
              <a:rPr lang="ko-KR" dirty="0" err="1">
                <a:latin typeface="맑은 고딕"/>
                <a:ea typeface="맑은 고딕"/>
                <a:cs typeface="+mn-ea"/>
              </a:rPr>
              <a:t>JDK로</a:t>
            </a:r>
            <a:r>
              <a:rPr lang="ko-KR" dirty="0">
                <a:latin typeface="맑은 고딕"/>
                <a:ea typeface="맑은 고딕"/>
                <a:cs typeface="+mn-ea"/>
              </a:rPr>
              <a:t> </a:t>
            </a:r>
            <a:r>
              <a:rPr lang="ko-KR" altLang="en-US" dirty="0">
                <a:latin typeface="맑은 고딕"/>
                <a:ea typeface="맑은 고딕"/>
                <a:cs typeface="+mn-ea"/>
              </a:rPr>
              <a:t>나뉘어</a:t>
            </a:r>
            <a:r>
              <a:rPr lang="ko-KR" dirty="0">
                <a:latin typeface="맑은 고딕"/>
                <a:ea typeface="맑은 고딕"/>
                <a:cs typeface="+mn-ea"/>
              </a:rPr>
              <a:t> 배포</a:t>
            </a:r>
            <a:r>
              <a:rPr lang="ko-KR" altLang="en-US" dirty="0">
                <a:latin typeface="맑은 고딕"/>
                <a:ea typeface="맑은 고딕"/>
                <a:cs typeface="+mn-ea"/>
              </a:rPr>
              <a:t>됨</a:t>
            </a:r>
            <a:endParaRPr lang="en-US" altLang="ko-KR" dirty="0">
              <a:latin typeface="맑은 고딕"/>
              <a:ea typeface="맑은 고딕"/>
              <a:cs typeface="+mn-ea"/>
            </a:endParaRPr>
          </a:p>
          <a:p>
            <a:pPr lvl="2" indent="185420"/>
            <a:r>
              <a:rPr lang="ko-KR" dirty="0">
                <a:latin typeface="맑은 고딕"/>
                <a:ea typeface="맑은 고딕"/>
                <a:cs typeface="+mn-ea"/>
              </a:rPr>
              <a:t>몇몇 구성요소와 설치 방법 등의 차이를 제외하면 기본적인 기능과 성능은 </a:t>
            </a:r>
            <a:r>
              <a:rPr lang="ko-KR" altLang="en-US" dirty="0">
                <a:latin typeface="맑은 고딕"/>
                <a:ea typeface="맑은 고딕"/>
                <a:cs typeface="+mn-ea"/>
              </a:rPr>
              <a:t>동일함</a:t>
            </a:r>
            <a:r>
              <a:rPr lang="ko-KR" dirty="0">
                <a:latin typeface="맑은 고딕"/>
                <a:ea typeface="맑은 고딕"/>
                <a:cs typeface="+mn-ea"/>
              </a:rPr>
              <a:t> </a:t>
            </a:r>
            <a:endParaRPr lang="ko-KR" altLang="en-US" dirty="0">
              <a:latin typeface="맑은 고딕"/>
              <a:ea typeface="맑은 고딕"/>
              <a:cs typeface="+mn-ea"/>
            </a:endParaRPr>
          </a:p>
          <a:p>
            <a:pPr marL="1263650" lvl="2" indent="185420"/>
            <a:r>
              <a:rPr lang="ko-KR" dirty="0">
                <a:latin typeface="맑은 고딕"/>
                <a:ea typeface="맑은 고딕"/>
                <a:cs typeface="+mn-ea"/>
              </a:rPr>
              <a:t>특별히 오라클에 종속되거나 반드시 라이선스를 지불해야만 하는 환경이 아니라면 </a:t>
            </a:r>
            <a:r>
              <a:rPr lang="en-US" altLang="ko-KR" dirty="0">
                <a:latin typeface="맑은 고딕"/>
                <a:ea typeface="맑은 고딕"/>
                <a:cs typeface="+mn-ea"/>
              </a:rPr>
              <a:t>Open</a:t>
            </a:r>
            <a:r>
              <a:rPr lang="ko-KR" dirty="0">
                <a:latin typeface="맑은 고딕"/>
                <a:ea typeface="맑은 고딕"/>
                <a:cs typeface="+mn-ea"/>
              </a:rPr>
              <a:t> </a:t>
            </a:r>
            <a:r>
              <a:rPr lang="en-US" altLang="ko-KR" dirty="0">
                <a:latin typeface="맑은 고딕"/>
                <a:ea typeface="맑은 고딕"/>
                <a:cs typeface="+mn-ea"/>
              </a:rPr>
              <a:t>JDK</a:t>
            </a:r>
            <a:r>
              <a:rPr lang="ko-KR" altLang="en-US" dirty="0">
                <a:latin typeface="맑은 고딕"/>
                <a:ea typeface="맑은 고딕"/>
                <a:cs typeface="+mn-ea"/>
              </a:rPr>
              <a:t>의 사용이 권장됨</a:t>
            </a:r>
          </a:p>
        </p:txBody>
      </p:sp>
    </p:spTree>
    <p:extLst>
      <p:ext uri="{BB962C8B-B14F-4D97-AF65-F5344CB8AC3E}">
        <p14:creationId xmlns:p14="http://schemas.microsoft.com/office/powerpoint/2010/main" val="15474504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0E426300-49F8-46B4-8A67-D04691789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effectLst>
                  <a:glow>
                    <a:prstClr val="black"/>
                  </a:glow>
                </a:effectLst>
                <a:latin typeface="맑은 고딕"/>
                <a:ea typeface="맑은 고딕"/>
              </a:rPr>
              <a:t>자바 웹 개발환경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FA208FB1-C85C-4546-BE2A-4D1549B497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latin typeface="맑은 고딕"/>
                <a:ea typeface="맑은 고딕"/>
                <a:cs typeface="+mn-ea"/>
              </a:rPr>
              <a:t>통합개발환경</a:t>
            </a:r>
            <a:r>
              <a:rPr lang="en-US" dirty="0">
                <a:cs typeface="+mn-ea"/>
              </a:rPr>
              <a:t>(</a:t>
            </a:r>
            <a:r>
              <a:rPr lang="en-US" dirty="0">
                <a:latin typeface="Malgun Gothic"/>
                <a:ea typeface="Malgun Gothic"/>
                <a:cs typeface="+mn-ea"/>
              </a:rPr>
              <a:t>Integrated Development Environment, IDE</a:t>
            </a:r>
            <a:r>
              <a:rPr lang="en-US" dirty="0">
                <a:cs typeface="+mn-ea"/>
              </a:rPr>
              <a:t>)</a:t>
            </a:r>
            <a:endParaRPr lang="ko-KR" dirty="0">
              <a:cs typeface="+mn-ea"/>
            </a:endParaRPr>
          </a:p>
          <a:p>
            <a:pPr lvl="1" indent="185420"/>
            <a:r>
              <a:rPr lang="ko-KR" dirty="0">
                <a:latin typeface="맑은 고딕"/>
                <a:ea typeface="맑은 고딕"/>
                <a:cs typeface="+mn-ea"/>
              </a:rPr>
              <a:t>이클립스</a:t>
            </a:r>
            <a:r>
              <a:rPr lang="ko-KR" altLang="en-US" dirty="0">
                <a:latin typeface="맑은 고딕"/>
                <a:ea typeface="맑은 고딕"/>
                <a:cs typeface="+mn-ea"/>
              </a:rPr>
              <a:t>(</a:t>
            </a:r>
            <a:r>
              <a:rPr lang="ko-KR" dirty="0" err="1">
                <a:latin typeface="맑은 고딕"/>
                <a:ea typeface="맑은 고딕"/>
                <a:cs typeface="+mn-ea"/>
              </a:rPr>
              <a:t>Eclipse</a:t>
            </a:r>
            <a:r>
              <a:rPr lang="en-US" altLang="ko-KR" dirty="0">
                <a:latin typeface="맑은 고딕"/>
                <a:ea typeface="맑은 고딕"/>
                <a:cs typeface="+mn-ea"/>
              </a:rPr>
              <a:t>)</a:t>
            </a:r>
          </a:p>
          <a:p>
            <a:pPr lvl="2">
              <a:lnSpc>
                <a:spcPct val="150000"/>
              </a:lnSpc>
            </a:pPr>
            <a:r>
              <a:rPr lang="ko-KR" altLang="en-US" dirty="0">
                <a:latin typeface="맑은 고딕"/>
                <a:ea typeface="맑은 고딕"/>
                <a:cs typeface="+mn-ea"/>
              </a:rPr>
              <a:t>대표적인 자바 통합개발도구로 </a:t>
            </a:r>
            <a:r>
              <a:rPr lang="ko-KR" altLang="en-US" dirty="0" err="1">
                <a:latin typeface="맑은 고딕"/>
                <a:ea typeface="맑은 고딕"/>
                <a:cs typeface="+mn-ea"/>
              </a:rPr>
              <a:t>IBM에서</a:t>
            </a:r>
            <a:r>
              <a:rPr lang="ko-KR" altLang="en-US" dirty="0">
                <a:latin typeface="맑은 고딕"/>
                <a:ea typeface="맑은 고딕"/>
                <a:cs typeface="+mn-ea"/>
              </a:rPr>
              <a:t> 개발해 오픈소스로 기증한 개발도구</a:t>
            </a:r>
            <a:endParaRPr lang="en-US" altLang="ko-KR" dirty="0">
              <a:latin typeface="맑은 고딕"/>
              <a:ea typeface="맑은 고딕"/>
              <a:cs typeface="+mn-ea"/>
            </a:endParaRPr>
          </a:p>
          <a:p>
            <a:pPr lvl="2">
              <a:lnSpc>
                <a:spcPct val="150000"/>
              </a:lnSpc>
            </a:pPr>
            <a:r>
              <a:rPr lang="ko-KR" altLang="en-US" dirty="0">
                <a:latin typeface="맑은 고딕"/>
                <a:ea typeface="맑은 고딕"/>
                <a:cs typeface="+mn-ea"/>
              </a:rPr>
              <a:t>자바 이외의 개발도구로도 사용할 수 있음</a:t>
            </a:r>
            <a:endParaRPr lang="en-US" altLang="ko-KR" dirty="0">
              <a:latin typeface="맑은 고딕"/>
              <a:ea typeface="맑은 고딕"/>
              <a:cs typeface="+mn-ea"/>
            </a:endParaRPr>
          </a:p>
          <a:p>
            <a:pPr lvl="2">
              <a:lnSpc>
                <a:spcPct val="150000"/>
              </a:lnSpc>
            </a:pPr>
            <a:r>
              <a:rPr lang="ko-KR" altLang="en-US" dirty="0">
                <a:latin typeface="맑은 고딕"/>
                <a:ea typeface="맑은 고딕"/>
                <a:cs typeface="+mn-ea"/>
              </a:rPr>
              <a:t>무료로 사용할 수 있다는 장점과 다양한 플러그인 등으로 오랜 기간 대표적인 자바 개발도구로 자리 잡음</a:t>
            </a:r>
            <a:endParaRPr lang="ko-KR" altLang="en-US" dirty="0">
              <a:latin typeface="맑은 고딕" panose="020B0503020000020004" pitchFamily="34" charset="-127"/>
              <a:ea typeface="맑은 고딕" panose="020B0503020000020004" pitchFamily="34" charset="-127"/>
              <a:cs typeface="+mn-ea"/>
            </a:endParaRPr>
          </a:p>
          <a:p>
            <a:pPr lvl="2">
              <a:lnSpc>
                <a:spcPct val="150000"/>
              </a:lnSpc>
              <a:buClr>
                <a:srgbClr val="808080"/>
              </a:buClr>
            </a:pPr>
            <a:r>
              <a:rPr lang="ko-KR" altLang="en-US" dirty="0">
                <a:latin typeface="맑은 고딕"/>
                <a:ea typeface="맑은 고딕"/>
                <a:cs typeface="+mn-ea"/>
              </a:rPr>
              <a:t>점차 상용 개발도구인 IntelliJ에 자리를 내어주고 있음 </a:t>
            </a:r>
            <a:endParaRPr lang="en-US" altLang="ko-KR" dirty="0">
              <a:latin typeface="맑은 고딕"/>
              <a:ea typeface="맑은 고딕"/>
              <a:cs typeface="+mn-ea"/>
            </a:endParaRPr>
          </a:p>
          <a:p>
            <a:pPr lvl="2">
              <a:lnSpc>
                <a:spcPct val="150000"/>
              </a:lnSpc>
              <a:buClr>
                <a:srgbClr val="808080"/>
              </a:buClr>
            </a:pPr>
            <a:r>
              <a:rPr lang="ko-KR" altLang="en-US" dirty="0">
                <a:latin typeface="맑은 고딕"/>
                <a:ea typeface="맑은 고딕"/>
                <a:cs typeface="+mn-ea"/>
              </a:rPr>
              <a:t>이클립스는 개발 목적에 따라 여러 버전이 있으며, 웹 개발을 위해서는 Eclipse IDE for Java Enterprise Developer를 설치해야 함</a:t>
            </a:r>
            <a:endParaRPr lang="ko-KR" altLang="en-US" dirty="0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923494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0E426300-49F8-46B4-8A67-D04691789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effectLst>
                  <a:glow>
                    <a:prstClr val="black"/>
                  </a:glow>
                </a:effectLst>
                <a:latin typeface="맑은 고딕"/>
                <a:ea typeface="맑은 고딕"/>
              </a:rPr>
              <a:t>자바 웹 개발환경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FA208FB1-C85C-4546-BE2A-4D1549B497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latin typeface="맑은 고딕"/>
                <a:ea typeface="맑은 고딕"/>
                <a:cs typeface="+mn-ea"/>
              </a:rPr>
              <a:t>통합개발환경</a:t>
            </a:r>
            <a:r>
              <a:rPr lang="en-US" dirty="0">
                <a:cs typeface="+mn-ea"/>
              </a:rPr>
              <a:t>(</a:t>
            </a:r>
            <a:r>
              <a:rPr lang="en-US" dirty="0">
                <a:latin typeface="Malgun Gothic"/>
                <a:ea typeface="Malgun Gothic"/>
                <a:cs typeface="+mn-ea"/>
              </a:rPr>
              <a:t>Integrated Development Environment, IDE</a:t>
            </a:r>
            <a:r>
              <a:rPr lang="en-US" dirty="0">
                <a:cs typeface="+mn-ea"/>
              </a:rPr>
              <a:t>)</a:t>
            </a:r>
            <a:endParaRPr lang="ko-KR" dirty="0">
              <a:cs typeface="+mn-ea"/>
            </a:endParaRPr>
          </a:p>
          <a:p>
            <a:pPr lvl="1" indent="185420"/>
            <a:r>
              <a:rPr lang="ko-KR" dirty="0" err="1">
                <a:latin typeface="맑은 고딕"/>
                <a:ea typeface="맑은 고딕"/>
                <a:cs typeface="+mn-ea"/>
              </a:rPr>
              <a:t>IntelliJ</a:t>
            </a:r>
            <a:r>
              <a:rPr lang="ko-KR" dirty="0">
                <a:latin typeface="맑은 고딕"/>
                <a:ea typeface="맑은 고딕"/>
                <a:cs typeface="+mn-ea"/>
              </a:rPr>
              <a:t> IDEA</a:t>
            </a:r>
          </a:p>
          <a:p>
            <a:pPr lvl="2">
              <a:lnSpc>
                <a:spcPct val="150000"/>
              </a:lnSpc>
            </a:pPr>
            <a:r>
              <a:rPr lang="ko-KR" dirty="0" err="1">
                <a:latin typeface="맑은 고딕"/>
                <a:ea typeface="맑은 고딕"/>
                <a:cs typeface="+mn-ea"/>
              </a:rPr>
              <a:t>젯브레인스</a:t>
            </a:r>
            <a:r>
              <a:rPr lang="en-US" altLang="ko-KR" dirty="0">
                <a:latin typeface="맑은 고딕"/>
                <a:ea typeface="맑은 고딕"/>
                <a:cs typeface="+mn-ea"/>
              </a:rPr>
              <a:t>(</a:t>
            </a:r>
            <a:r>
              <a:rPr lang="ko-KR" dirty="0" err="1">
                <a:latin typeface="맑은 고딕"/>
                <a:ea typeface="맑은 고딕"/>
                <a:cs typeface="+mn-ea"/>
              </a:rPr>
              <a:t>Jetbrains</a:t>
            </a:r>
            <a:r>
              <a:rPr lang="en-US" altLang="ko-KR" dirty="0">
                <a:latin typeface="맑은 고딕"/>
                <a:ea typeface="맑은 고딕"/>
                <a:cs typeface="+mn-ea"/>
              </a:rPr>
              <a:t>)</a:t>
            </a:r>
            <a:r>
              <a:rPr lang="ko-KR" dirty="0">
                <a:latin typeface="맑은 고딕"/>
                <a:ea typeface="맑은 고딕"/>
                <a:cs typeface="+mn-ea"/>
              </a:rPr>
              <a:t>사에서 개발한 자바 개발도구로, </a:t>
            </a:r>
            <a:r>
              <a:rPr lang="ko-KR" dirty="0" err="1">
                <a:latin typeface="맑은 고딕"/>
                <a:ea typeface="맑은 고딕"/>
                <a:cs typeface="+mn-ea"/>
              </a:rPr>
              <a:t>코틀린</a:t>
            </a:r>
            <a:r>
              <a:rPr lang="ko-KR" dirty="0">
                <a:latin typeface="맑은 고딕"/>
                <a:ea typeface="맑은 고딕"/>
                <a:cs typeface="+mn-ea"/>
              </a:rPr>
              <a:t> 역시 이 회사에서 개발</a:t>
            </a:r>
            <a:r>
              <a:rPr lang="ko-KR" altLang="en-US" dirty="0">
                <a:latin typeface="맑은 고딕"/>
                <a:ea typeface="맑은 고딕"/>
                <a:cs typeface="+mn-ea"/>
              </a:rPr>
              <a:t>함</a:t>
            </a:r>
            <a:endParaRPr lang="ko-KR" dirty="0">
              <a:latin typeface="맑은 고딕"/>
              <a:ea typeface="맑은 고딕"/>
            </a:endParaRPr>
          </a:p>
          <a:p>
            <a:pPr lvl="2">
              <a:lnSpc>
                <a:spcPct val="150000"/>
              </a:lnSpc>
            </a:pPr>
            <a:r>
              <a:rPr lang="ko-KR" dirty="0" err="1">
                <a:latin typeface="맑은 고딕"/>
                <a:ea typeface="맑은 고딕"/>
                <a:cs typeface="+mn-ea"/>
              </a:rPr>
              <a:t>IntelliJ는</a:t>
            </a:r>
            <a:r>
              <a:rPr lang="ko-KR" dirty="0">
                <a:latin typeface="맑은 고딕"/>
                <a:ea typeface="맑은 고딕"/>
                <a:cs typeface="+mn-ea"/>
              </a:rPr>
              <a:t> </a:t>
            </a:r>
            <a:r>
              <a:rPr lang="ko-KR" dirty="0" err="1">
                <a:latin typeface="맑은 고딕"/>
                <a:ea typeface="맑은 고딕"/>
                <a:cs typeface="+mn-ea"/>
              </a:rPr>
              <a:t>저사양</a:t>
            </a:r>
            <a:r>
              <a:rPr lang="ko-KR" dirty="0">
                <a:latin typeface="맑은 고딕"/>
                <a:ea typeface="맑은 고딕"/>
                <a:cs typeface="+mn-ea"/>
              </a:rPr>
              <a:t> 컴퓨터에서 사용하기 어렵다는 단점이 있음</a:t>
            </a:r>
            <a:endParaRPr lang="en-US" altLang="ko-KR" dirty="0">
              <a:latin typeface="맑은 고딕"/>
              <a:ea typeface="맑은 고딕"/>
              <a:cs typeface="+mn-ea"/>
            </a:endParaRPr>
          </a:p>
          <a:p>
            <a:pPr lvl="2">
              <a:lnSpc>
                <a:spcPct val="150000"/>
              </a:lnSpc>
            </a:pPr>
            <a:r>
              <a:rPr lang="ko-KR" altLang="en-US" dirty="0">
                <a:latin typeface="맑은 고딕"/>
                <a:ea typeface="맑은 고딕"/>
                <a:cs typeface="+mn-ea"/>
              </a:rPr>
              <a:t>하지만 </a:t>
            </a:r>
            <a:r>
              <a:rPr lang="ko-KR" dirty="0">
                <a:latin typeface="맑은 고딕"/>
                <a:ea typeface="맑은 고딕"/>
                <a:cs typeface="+mn-ea"/>
              </a:rPr>
              <a:t>많은 기능과 </a:t>
            </a:r>
            <a:r>
              <a:rPr lang="ko-KR" altLang="en-US" dirty="0">
                <a:latin typeface="맑은 고딕"/>
                <a:ea typeface="맑은 고딕"/>
                <a:cs typeface="+mn-ea"/>
              </a:rPr>
              <a:t>편리함으로</a:t>
            </a:r>
            <a:r>
              <a:rPr lang="ko-KR" dirty="0">
                <a:latin typeface="맑은 고딕"/>
                <a:ea typeface="맑은 고딕"/>
                <a:cs typeface="+mn-ea"/>
              </a:rPr>
              <a:t> 인해 가장 대표적인 자바 개발도구가 </a:t>
            </a:r>
            <a:r>
              <a:rPr lang="ko-KR" altLang="en-US" dirty="0">
                <a:latin typeface="맑은 고딕"/>
                <a:ea typeface="맑은 고딕"/>
                <a:cs typeface="+mn-ea"/>
              </a:rPr>
              <a:t>됨</a:t>
            </a:r>
            <a:r>
              <a:rPr lang="ko-KR" dirty="0">
                <a:latin typeface="맑은 고딕"/>
                <a:ea typeface="맑은 고딕"/>
                <a:cs typeface="+mn-ea"/>
              </a:rPr>
              <a:t> </a:t>
            </a:r>
            <a:endParaRPr lang="en-US" altLang="ko-KR" dirty="0">
              <a:latin typeface="맑은 고딕"/>
              <a:ea typeface="맑은 고딕"/>
              <a:cs typeface="+mn-ea"/>
            </a:endParaRPr>
          </a:p>
          <a:p>
            <a:pPr lvl="2">
              <a:lnSpc>
                <a:spcPct val="150000"/>
              </a:lnSpc>
            </a:pPr>
            <a:r>
              <a:rPr lang="ko-KR" dirty="0">
                <a:latin typeface="맑은 고딕"/>
                <a:ea typeface="맑은 고딕"/>
                <a:cs typeface="+mn-ea"/>
              </a:rPr>
              <a:t>다만 본격적인 개발을 위해서는 </a:t>
            </a:r>
            <a:r>
              <a:rPr lang="ko-KR" altLang="en-US" dirty="0">
                <a:latin typeface="맑은 고딕"/>
                <a:ea typeface="맑은 고딕"/>
                <a:cs typeface="+mn-ea"/>
              </a:rPr>
              <a:t>상용버</a:t>
            </a:r>
            <a:r>
              <a:rPr lang="ko-KR" dirty="0">
                <a:latin typeface="맑은 고딕"/>
                <a:ea typeface="맑은 고딕"/>
                <a:cs typeface="+mn-ea"/>
              </a:rPr>
              <a:t>전을 사용해야 하고</a:t>
            </a:r>
            <a:r>
              <a:rPr lang="en-US" dirty="0">
                <a:cs typeface="+mn-ea"/>
              </a:rPr>
              <a:t>,</a:t>
            </a:r>
            <a:r>
              <a:rPr lang="ko-KR" dirty="0">
                <a:latin typeface="맑은 고딕"/>
                <a:ea typeface="맑은 고딕"/>
                <a:cs typeface="+mn-ea"/>
              </a:rPr>
              <a:t> 특히 자바 웹 개발은 상용버전인 </a:t>
            </a:r>
            <a:r>
              <a:rPr lang="en-US" dirty="0">
                <a:cs typeface="+mn-ea"/>
              </a:rPr>
              <a:t>Ultimate</a:t>
            </a:r>
            <a:r>
              <a:rPr lang="ko-KR" dirty="0">
                <a:latin typeface="맑은 고딕"/>
                <a:ea typeface="맑은 고딕"/>
                <a:cs typeface="+mn-ea"/>
              </a:rPr>
              <a:t> 버전을 사용해야 </a:t>
            </a:r>
            <a:r>
              <a:rPr lang="ko-KR" altLang="en-US" dirty="0">
                <a:latin typeface="맑은 고딕"/>
                <a:ea typeface="맑은 고딕"/>
                <a:cs typeface="+mn-ea"/>
              </a:rPr>
              <a:t>함</a:t>
            </a:r>
            <a:endParaRPr lang="ko-KR" dirty="0">
              <a:latin typeface="맑은 고딕"/>
              <a:ea typeface="맑은 고딕"/>
            </a:endParaRPr>
          </a:p>
          <a:p>
            <a:pPr lvl="1" indent="185420"/>
            <a:r>
              <a:rPr lang="en-US" dirty="0">
                <a:cs typeface="+mn-ea"/>
              </a:rPr>
              <a:t>VS</a:t>
            </a:r>
            <a:r>
              <a:rPr lang="ko-KR" dirty="0">
                <a:latin typeface="맑은 고딕"/>
                <a:ea typeface="맑은 고딕"/>
                <a:cs typeface="+mn-ea"/>
              </a:rPr>
              <a:t> </a:t>
            </a:r>
            <a:r>
              <a:rPr lang="en-US" dirty="0">
                <a:cs typeface="+mn-ea"/>
              </a:rPr>
              <a:t>Code(</a:t>
            </a:r>
            <a:r>
              <a:rPr lang="en-US" altLang="ko-KR" dirty="0">
                <a:cs typeface="+mn-ea"/>
              </a:rPr>
              <a:t>Visual</a:t>
            </a:r>
            <a:r>
              <a:rPr lang="ko-KR" altLang="ko-KR" dirty="0">
                <a:latin typeface="맑은 고딕"/>
                <a:ea typeface="맑은 고딕"/>
                <a:cs typeface="+mn-ea"/>
              </a:rPr>
              <a:t> </a:t>
            </a:r>
            <a:r>
              <a:rPr lang="en-US" altLang="ko-KR" dirty="0">
                <a:cs typeface="+mn-ea"/>
              </a:rPr>
              <a:t>Studio</a:t>
            </a:r>
            <a:r>
              <a:rPr lang="ko-KR" altLang="ko-KR" dirty="0">
                <a:latin typeface="맑은 고딕"/>
                <a:ea typeface="맑은 고딕"/>
                <a:cs typeface="+mn-ea"/>
              </a:rPr>
              <a:t> </a:t>
            </a:r>
            <a:r>
              <a:rPr lang="en-US" altLang="ko-KR" dirty="0">
                <a:cs typeface="+mn-ea"/>
              </a:rPr>
              <a:t>Code)</a:t>
            </a:r>
            <a:endParaRPr lang="ko-KR" dirty="0"/>
          </a:p>
          <a:p>
            <a:pPr lvl="2">
              <a:lnSpc>
                <a:spcPct val="150000"/>
              </a:lnSpc>
            </a:pPr>
            <a:r>
              <a:rPr lang="ko-KR" dirty="0" err="1">
                <a:latin typeface="맑은 고딕"/>
                <a:ea typeface="맑은 고딕"/>
                <a:cs typeface="+mn-ea"/>
              </a:rPr>
              <a:t>프런트엔드</a:t>
            </a:r>
            <a:r>
              <a:rPr lang="ko-KR" dirty="0">
                <a:latin typeface="맑은 고딕"/>
                <a:ea typeface="맑은 고딕"/>
                <a:cs typeface="+mn-ea"/>
              </a:rPr>
              <a:t> 개발이 본격화되면서 가장 빠르게 성장하고 있는 </a:t>
            </a:r>
            <a:r>
              <a:rPr lang="ko-KR" altLang="en-US" dirty="0">
                <a:latin typeface="맑은 고딕"/>
                <a:ea typeface="맑은 고딕"/>
                <a:cs typeface="+mn-ea"/>
              </a:rPr>
              <a:t>개발도구</a:t>
            </a:r>
            <a:r>
              <a:rPr lang="ko-KR" dirty="0">
                <a:latin typeface="맑은 고딕"/>
                <a:ea typeface="맑은 고딕"/>
                <a:cs typeface="+mn-ea"/>
              </a:rPr>
              <a:t> </a:t>
            </a:r>
            <a:endParaRPr lang="en-US" altLang="ko-KR" dirty="0">
              <a:latin typeface="맑은 고딕"/>
              <a:ea typeface="맑은 고딕"/>
              <a:cs typeface="+mn-ea"/>
            </a:endParaRPr>
          </a:p>
          <a:p>
            <a:pPr lvl="2">
              <a:lnSpc>
                <a:spcPct val="150000"/>
              </a:lnSpc>
            </a:pPr>
            <a:r>
              <a:rPr lang="ko-KR" dirty="0">
                <a:latin typeface="맑은 고딕"/>
                <a:ea typeface="맑은 고딕"/>
                <a:cs typeface="+mn-ea"/>
              </a:rPr>
              <a:t>마이크로소프트에서 제공하는 오픈소스 개발도구로 가벼운 기본 구조로 </a:t>
            </a:r>
            <a:r>
              <a:rPr lang="ko-KR" dirty="0" err="1">
                <a:latin typeface="맑은 고딕"/>
                <a:ea typeface="맑은 고딕"/>
                <a:cs typeface="+mn-ea"/>
              </a:rPr>
              <a:t>저사양의</a:t>
            </a:r>
            <a:r>
              <a:rPr lang="ko-KR" dirty="0">
                <a:latin typeface="맑은 고딕"/>
                <a:ea typeface="맑은 고딕"/>
                <a:cs typeface="+mn-ea"/>
              </a:rPr>
              <a:t> 컴퓨터에서도 비교적 쉽게 사용할 수 있</a:t>
            </a:r>
            <a:r>
              <a:rPr lang="ko-KR" altLang="en-US" dirty="0">
                <a:latin typeface="맑은 고딕"/>
                <a:ea typeface="맑은 고딕"/>
                <a:cs typeface="+mn-ea"/>
              </a:rPr>
              <a:t>음</a:t>
            </a:r>
            <a:endParaRPr lang="ko-KR" dirty="0">
              <a:latin typeface="맑은 고딕"/>
              <a:ea typeface="맑은 고딕"/>
            </a:endParaRPr>
          </a:p>
          <a:p>
            <a:pPr lvl="2">
              <a:lnSpc>
                <a:spcPct val="150000"/>
              </a:lnSpc>
            </a:pPr>
            <a:r>
              <a:rPr lang="ko-KR" dirty="0">
                <a:latin typeface="맑은 고딕"/>
                <a:ea typeface="맑은 고딕"/>
                <a:cs typeface="+mn-ea"/>
              </a:rPr>
              <a:t>자바 기반의 개발이 가능하지만 관련된 </a:t>
            </a:r>
            <a:r>
              <a:rPr lang="ko-KR" dirty="0" err="1">
                <a:latin typeface="맑은 고딕"/>
                <a:ea typeface="맑은 고딕"/>
                <a:cs typeface="+mn-ea"/>
              </a:rPr>
              <a:t>익스텐션을</a:t>
            </a:r>
            <a:r>
              <a:rPr lang="ko-KR" dirty="0">
                <a:latin typeface="맑은 고딕"/>
                <a:ea typeface="맑은 고딕"/>
                <a:cs typeface="+mn-ea"/>
              </a:rPr>
              <a:t> 직접 설치해야 하고 개별적인 환경 설정을 해야 하기 때문에 </a:t>
            </a:r>
            <a:r>
              <a:rPr lang="ko-KR" altLang="en-US" dirty="0">
                <a:latin typeface="맑은 고딕"/>
                <a:ea typeface="맑은 고딕"/>
                <a:cs typeface="+mn-ea"/>
              </a:rPr>
              <a:t>불편함이 있음 </a:t>
            </a:r>
            <a:endParaRPr lang="ko-KR" dirty="0"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7058034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0E426300-49F8-46B4-8A67-D04691789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effectLst>
                  <a:glow>
                    <a:prstClr val="black"/>
                  </a:glow>
                </a:effectLst>
                <a:latin typeface="맑은 고딕"/>
                <a:ea typeface="맑은 고딕"/>
              </a:rPr>
              <a:t>자바 웹 개발환경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FA208FB1-C85C-4546-BE2A-4D1549B497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>
                <a:latin typeface="맑은 고딕"/>
                <a:ea typeface="맑은 고딕"/>
                <a:cs typeface="+mn-ea"/>
              </a:rPr>
              <a:t>서블릿</a:t>
            </a:r>
            <a:r>
              <a:rPr lang="en-US" altLang="ko-KR" dirty="0">
                <a:latin typeface="맑은 고딕"/>
                <a:ea typeface="맑은 고딕"/>
                <a:cs typeface="+mn-ea"/>
              </a:rPr>
              <a:t> </a:t>
            </a:r>
            <a:r>
              <a:rPr lang="ko-KR" altLang="en-US" dirty="0">
                <a:latin typeface="맑은 고딕"/>
                <a:ea typeface="맑은 고딕"/>
                <a:cs typeface="+mn-ea"/>
              </a:rPr>
              <a:t>컨테이너(</a:t>
            </a:r>
            <a:r>
              <a:rPr lang="en-US" dirty="0">
                <a:cs typeface="+mn-ea"/>
              </a:rPr>
              <a:t>Web </a:t>
            </a:r>
            <a:r>
              <a:rPr lang="en-US" altLang="ko-KR" dirty="0">
                <a:latin typeface="맑은 고딕"/>
                <a:ea typeface="맑은 고딕"/>
                <a:cs typeface="+mn-ea"/>
              </a:rPr>
              <a:t>Application Server, </a:t>
            </a:r>
            <a:r>
              <a:rPr lang="en-US" dirty="0">
                <a:cs typeface="+mn-ea"/>
              </a:rPr>
              <a:t>WAS)</a:t>
            </a:r>
            <a:endParaRPr lang="ko-KR" dirty="0">
              <a:cs typeface="+mn-ea"/>
            </a:endParaRPr>
          </a:p>
          <a:p>
            <a:pPr lvl="1" indent="185420"/>
            <a:r>
              <a:rPr lang="ko-KR" altLang="en-US" dirty="0">
                <a:latin typeface="맑은 고딕"/>
                <a:ea typeface="맑은 고딕"/>
                <a:cs typeface="+mn-ea"/>
              </a:rPr>
              <a:t>이름과</a:t>
            </a:r>
            <a:r>
              <a:rPr lang="en-US" altLang="ko-KR" dirty="0">
                <a:latin typeface="맑은 고딕"/>
                <a:ea typeface="맑은 고딕"/>
                <a:cs typeface="+mn-ea"/>
              </a:rPr>
              <a:t> </a:t>
            </a:r>
            <a:r>
              <a:rPr lang="ko-KR" altLang="en-US" dirty="0">
                <a:latin typeface="맑은 고딕"/>
                <a:ea typeface="맑은 고딕"/>
                <a:cs typeface="+mn-ea"/>
              </a:rPr>
              <a:t>같이</a:t>
            </a:r>
            <a:r>
              <a:rPr lang="en-US" altLang="ko-KR" dirty="0">
                <a:latin typeface="맑은 고딕"/>
                <a:ea typeface="맑은 고딕"/>
                <a:cs typeface="+mn-ea"/>
              </a:rPr>
              <a:t> </a:t>
            </a:r>
            <a:r>
              <a:rPr lang="ko-KR" altLang="en-US" dirty="0">
                <a:latin typeface="맑은 고딕"/>
                <a:ea typeface="맑은 고딕"/>
                <a:cs typeface="+mn-ea"/>
              </a:rPr>
              <a:t>웹</a:t>
            </a:r>
            <a:r>
              <a:rPr lang="en-US" altLang="ko-KR" dirty="0">
                <a:latin typeface="맑은 고딕"/>
                <a:ea typeface="맑은 고딕"/>
                <a:cs typeface="+mn-ea"/>
              </a:rPr>
              <a:t> </a:t>
            </a:r>
            <a:r>
              <a:rPr lang="ko-KR" altLang="en-US" dirty="0">
                <a:latin typeface="맑은 고딕"/>
                <a:ea typeface="맑은 고딕"/>
                <a:cs typeface="+mn-ea"/>
              </a:rPr>
              <a:t>애플리케이션을</a:t>
            </a:r>
            <a:r>
              <a:rPr lang="en-US" altLang="ko-KR" dirty="0">
                <a:latin typeface="맑은 고딕"/>
                <a:ea typeface="맑은 고딕"/>
                <a:cs typeface="+mn-ea"/>
              </a:rPr>
              <a:t> </a:t>
            </a:r>
            <a:r>
              <a:rPr lang="ko-KR" altLang="en-US" dirty="0">
                <a:latin typeface="맑은 고딕"/>
                <a:ea typeface="맑은 고딕"/>
                <a:cs typeface="+mn-ea"/>
              </a:rPr>
              <a:t>구동하는</a:t>
            </a:r>
            <a:r>
              <a:rPr lang="en-US" altLang="ko-KR" dirty="0">
                <a:latin typeface="맑은 고딕"/>
                <a:ea typeface="맑은 고딕"/>
                <a:cs typeface="+mn-ea"/>
              </a:rPr>
              <a:t> </a:t>
            </a:r>
            <a:r>
              <a:rPr lang="ko-KR" altLang="en-US" dirty="0">
                <a:latin typeface="맑은 고딕"/>
                <a:ea typeface="맑은 고딕"/>
                <a:cs typeface="+mn-ea"/>
              </a:rPr>
              <a:t>서버를</a:t>
            </a:r>
            <a:r>
              <a:rPr lang="en-US" altLang="ko-KR" dirty="0">
                <a:latin typeface="맑은 고딕"/>
                <a:ea typeface="맑은 고딕"/>
                <a:cs typeface="+mn-ea"/>
              </a:rPr>
              <a:t> </a:t>
            </a:r>
            <a:r>
              <a:rPr lang="ko-KR" altLang="en-US" dirty="0">
                <a:latin typeface="맑은 고딕"/>
                <a:ea typeface="맑은 고딕"/>
                <a:cs typeface="+mn-ea"/>
              </a:rPr>
              <a:t>의미함 </a:t>
            </a:r>
          </a:p>
          <a:p>
            <a:pPr lvl="1" indent="185420"/>
            <a:r>
              <a:rPr lang="ko-KR" altLang="en-US" dirty="0">
                <a:latin typeface="맑은 고딕"/>
                <a:ea typeface="맑은 고딕"/>
                <a:cs typeface="+mn-ea"/>
              </a:rPr>
              <a:t>서버</a:t>
            </a:r>
            <a:r>
              <a:rPr lang="en-US" altLang="ko-KR" dirty="0">
                <a:latin typeface="맑은 고딕"/>
                <a:ea typeface="맑은 고딕"/>
                <a:cs typeface="+mn-ea"/>
              </a:rPr>
              <a:t> </a:t>
            </a:r>
            <a:r>
              <a:rPr lang="ko-KR" altLang="en-US" dirty="0">
                <a:latin typeface="맑은 고딕"/>
                <a:ea typeface="맑은 고딕"/>
                <a:cs typeface="+mn-ea"/>
              </a:rPr>
              <a:t>컴퓨터가</a:t>
            </a:r>
            <a:r>
              <a:rPr lang="en-US" altLang="ko-KR" dirty="0">
                <a:latin typeface="맑은 고딕"/>
                <a:ea typeface="맑은 고딕"/>
                <a:cs typeface="+mn-ea"/>
              </a:rPr>
              <a:t> </a:t>
            </a:r>
            <a:r>
              <a:rPr lang="en-US" dirty="0">
                <a:cs typeface="+mn-ea"/>
              </a:rPr>
              <a:t>WAS</a:t>
            </a:r>
            <a:r>
              <a:rPr lang="ko-KR" altLang="en-US" dirty="0">
                <a:latin typeface="맑은 고딕"/>
                <a:ea typeface="맑은 고딕"/>
                <a:cs typeface="+mn-ea"/>
              </a:rPr>
              <a:t>로</a:t>
            </a:r>
            <a:r>
              <a:rPr lang="en-US" altLang="ko-KR" dirty="0">
                <a:latin typeface="맑은 고딕"/>
                <a:ea typeface="맑은 고딕"/>
                <a:cs typeface="+mn-ea"/>
              </a:rPr>
              <a:t> </a:t>
            </a:r>
            <a:r>
              <a:rPr lang="ko-KR" altLang="en-US" dirty="0">
                <a:latin typeface="맑은 고딕"/>
                <a:ea typeface="맑은 고딕"/>
                <a:cs typeface="+mn-ea"/>
              </a:rPr>
              <a:t>동작하려면</a:t>
            </a:r>
            <a:r>
              <a:rPr lang="en-US" altLang="ko-KR" dirty="0">
                <a:latin typeface="맑은 고딕"/>
                <a:ea typeface="맑은 고딕"/>
                <a:cs typeface="+mn-ea"/>
              </a:rPr>
              <a:t> </a:t>
            </a:r>
            <a:r>
              <a:rPr lang="ko-KR" altLang="en-US" dirty="0" err="1">
                <a:latin typeface="맑은 고딕"/>
                <a:ea typeface="맑은 고딕"/>
                <a:cs typeface="+mn-ea"/>
              </a:rPr>
              <a:t>서블릿</a:t>
            </a:r>
            <a:r>
              <a:rPr lang="en-US" altLang="ko-KR" dirty="0">
                <a:latin typeface="맑은 고딕"/>
                <a:ea typeface="맑은 고딕"/>
                <a:cs typeface="+mn-ea"/>
              </a:rPr>
              <a:t> </a:t>
            </a:r>
            <a:r>
              <a:rPr lang="ko-KR" altLang="en-US" dirty="0">
                <a:latin typeface="맑은 고딕"/>
                <a:ea typeface="맑은 고딕"/>
                <a:cs typeface="+mn-ea"/>
              </a:rPr>
              <a:t>컨테이너가</a:t>
            </a:r>
            <a:r>
              <a:rPr lang="en-US" altLang="ko-KR" dirty="0">
                <a:latin typeface="맑은 고딕"/>
                <a:ea typeface="맑은 고딕"/>
                <a:cs typeface="+mn-ea"/>
              </a:rPr>
              <a:t> </a:t>
            </a:r>
            <a:r>
              <a:rPr lang="ko-KR" altLang="en-US" dirty="0">
                <a:latin typeface="맑은 고딕"/>
                <a:ea typeface="맑은 고딕"/>
                <a:cs typeface="+mn-ea"/>
              </a:rPr>
              <a:t>필요함</a:t>
            </a:r>
          </a:p>
          <a:p>
            <a:pPr lvl="1" indent="185420"/>
            <a:r>
              <a:rPr lang="ko-KR" altLang="en-US" dirty="0">
                <a:latin typeface="맑은 고딕"/>
                <a:ea typeface="맑은 고딕"/>
                <a:cs typeface="+mn-ea"/>
              </a:rPr>
              <a:t>실제</a:t>
            </a:r>
            <a:r>
              <a:rPr lang="en-US" altLang="ko-KR" dirty="0">
                <a:latin typeface="맑은 고딕"/>
                <a:ea typeface="맑은 고딕"/>
                <a:cs typeface="+mn-ea"/>
              </a:rPr>
              <a:t> </a:t>
            </a:r>
            <a:r>
              <a:rPr lang="ko-KR" altLang="en-US" dirty="0">
                <a:latin typeface="맑은 고딕"/>
                <a:ea typeface="맑은 고딕"/>
                <a:cs typeface="+mn-ea"/>
              </a:rPr>
              <a:t>서비스</a:t>
            </a:r>
            <a:r>
              <a:rPr lang="en-US" altLang="ko-KR" dirty="0">
                <a:latin typeface="맑은 고딕"/>
                <a:ea typeface="맑은 고딕"/>
                <a:cs typeface="+mn-ea"/>
              </a:rPr>
              <a:t> </a:t>
            </a:r>
            <a:r>
              <a:rPr lang="ko-KR" altLang="en-US" dirty="0">
                <a:latin typeface="맑은 고딕"/>
                <a:ea typeface="맑은 고딕"/>
                <a:cs typeface="+mn-ea"/>
              </a:rPr>
              <a:t>시스템을</a:t>
            </a:r>
            <a:r>
              <a:rPr lang="en-US" altLang="ko-KR" dirty="0">
                <a:latin typeface="맑은 고딕"/>
                <a:ea typeface="맑은 고딕"/>
                <a:cs typeface="+mn-ea"/>
              </a:rPr>
              <a:t> </a:t>
            </a:r>
            <a:r>
              <a:rPr lang="ko-KR" altLang="en-US" dirty="0">
                <a:latin typeface="맑은 고딕"/>
                <a:ea typeface="맑은 고딕"/>
                <a:cs typeface="+mn-ea"/>
              </a:rPr>
              <a:t>구축할</a:t>
            </a:r>
            <a:r>
              <a:rPr lang="en-US" altLang="ko-KR" dirty="0">
                <a:latin typeface="맑은 고딕"/>
                <a:ea typeface="맑은 고딕"/>
                <a:cs typeface="+mn-ea"/>
              </a:rPr>
              <a:t> </a:t>
            </a:r>
            <a:r>
              <a:rPr lang="ko-KR" altLang="en-US" dirty="0">
                <a:latin typeface="맑은 고딕"/>
                <a:ea typeface="맑은 고딕"/>
                <a:cs typeface="+mn-ea"/>
              </a:rPr>
              <a:t>때는</a:t>
            </a:r>
            <a:r>
              <a:rPr lang="en-US" altLang="ko-KR" dirty="0">
                <a:latin typeface="맑은 고딕"/>
                <a:ea typeface="맑은 고딕"/>
                <a:cs typeface="+mn-ea"/>
              </a:rPr>
              <a:t> </a:t>
            </a:r>
            <a:r>
              <a:rPr lang="ko-KR" altLang="en-US" dirty="0">
                <a:latin typeface="맑은 고딕"/>
                <a:ea typeface="맑은 고딕"/>
                <a:cs typeface="+mn-ea"/>
              </a:rPr>
              <a:t>정적</a:t>
            </a:r>
            <a:r>
              <a:rPr lang="en-US" altLang="ko-KR" dirty="0">
                <a:latin typeface="맑은 고딕"/>
                <a:ea typeface="맑은 고딕"/>
                <a:cs typeface="+mn-ea"/>
              </a:rPr>
              <a:t> </a:t>
            </a:r>
            <a:r>
              <a:rPr lang="ko-KR" altLang="en-US" dirty="0">
                <a:latin typeface="맑은 고딕"/>
                <a:ea typeface="맑은 고딕"/>
                <a:cs typeface="+mn-ea"/>
              </a:rPr>
              <a:t>콘텐츠</a:t>
            </a:r>
            <a:r>
              <a:rPr lang="en-US" altLang="ko-KR" dirty="0">
                <a:latin typeface="맑은 고딕"/>
                <a:ea typeface="맑은 고딕"/>
                <a:cs typeface="+mn-ea"/>
              </a:rPr>
              <a:t> </a:t>
            </a:r>
            <a:r>
              <a:rPr lang="ko-KR" altLang="en-US" dirty="0">
                <a:latin typeface="맑은 고딕"/>
                <a:ea typeface="맑은 고딕"/>
                <a:cs typeface="+mn-ea"/>
              </a:rPr>
              <a:t>서비스를</a:t>
            </a:r>
            <a:r>
              <a:rPr lang="en-US" altLang="ko-KR" dirty="0">
                <a:latin typeface="맑은 고딕"/>
                <a:ea typeface="맑은 고딕"/>
                <a:cs typeface="+mn-ea"/>
              </a:rPr>
              <a:t> </a:t>
            </a:r>
            <a:r>
              <a:rPr lang="ko-KR" altLang="en-US" dirty="0">
                <a:latin typeface="맑은 고딕"/>
                <a:ea typeface="맑은 고딕"/>
                <a:cs typeface="+mn-ea"/>
              </a:rPr>
              <a:t>위한</a:t>
            </a:r>
            <a:r>
              <a:rPr lang="en-US" altLang="ko-KR" dirty="0">
                <a:latin typeface="맑은 고딕"/>
                <a:ea typeface="맑은 고딕"/>
                <a:cs typeface="+mn-ea"/>
              </a:rPr>
              <a:t> </a:t>
            </a:r>
            <a:r>
              <a:rPr lang="ko-KR" altLang="en-US" dirty="0">
                <a:latin typeface="맑은 고딕"/>
                <a:ea typeface="맑은 고딕"/>
                <a:cs typeface="+mn-ea"/>
              </a:rPr>
              <a:t>웹</a:t>
            </a:r>
            <a:r>
              <a:rPr lang="en-US" altLang="ko-KR" dirty="0">
                <a:latin typeface="맑은 고딕"/>
                <a:ea typeface="맑은 고딕"/>
                <a:cs typeface="+mn-ea"/>
              </a:rPr>
              <a:t> </a:t>
            </a:r>
            <a:r>
              <a:rPr lang="ko-KR" altLang="en-US" dirty="0">
                <a:latin typeface="맑은 고딕"/>
                <a:ea typeface="맑은 고딕"/>
                <a:cs typeface="+mn-ea"/>
              </a:rPr>
              <a:t>서버와</a:t>
            </a:r>
            <a:r>
              <a:rPr lang="en-US" altLang="ko-KR" dirty="0">
                <a:latin typeface="맑은 고딕"/>
                <a:ea typeface="맑은 고딕"/>
                <a:cs typeface="+mn-ea"/>
              </a:rPr>
              <a:t> </a:t>
            </a:r>
            <a:r>
              <a:rPr lang="en-US" dirty="0">
                <a:cs typeface="+mn-ea"/>
              </a:rPr>
              <a:t>WAS</a:t>
            </a:r>
            <a:r>
              <a:rPr lang="ko-KR" altLang="en-US" dirty="0">
                <a:latin typeface="맑은 고딕"/>
                <a:ea typeface="맑은 고딕"/>
                <a:cs typeface="+mn-ea"/>
              </a:rPr>
              <a:t>를</a:t>
            </a:r>
            <a:r>
              <a:rPr lang="en-US" altLang="ko-KR" dirty="0">
                <a:latin typeface="맑은 고딕"/>
                <a:ea typeface="맑은 고딕"/>
                <a:cs typeface="+mn-ea"/>
              </a:rPr>
              <a:t> </a:t>
            </a:r>
            <a:r>
              <a:rPr lang="ko-KR" altLang="en-US" dirty="0">
                <a:latin typeface="맑은 고딕"/>
                <a:ea typeface="맑은 고딕"/>
                <a:cs typeface="+mn-ea"/>
              </a:rPr>
              <a:t>병행해</a:t>
            </a:r>
            <a:r>
              <a:rPr lang="en-US" altLang="ko-KR" dirty="0">
                <a:latin typeface="맑은 고딕"/>
                <a:ea typeface="맑은 고딕"/>
                <a:cs typeface="+mn-ea"/>
              </a:rPr>
              <a:t> </a:t>
            </a:r>
            <a:r>
              <a:rPr lang="ko-KR" altLang="en-US" dirty="0">
                <a:latin typeface="맑은 고딕"/>
                <a:ea typeface="맑은 고딕"/>
                <a:cs typeface="+mn-ea"/>
              </a:rPr>
              <a:t>운영하며</a:t>
            </a:r>
            <a:r>
              <a:rPr lang="en-US" altLang="ko-KR" dirty="0">
                <a:latin typeface="맑은 고딕"/>
                <a:ea typeface="맑은 고딕"/>
                <a:cs typeface="+mn-ea"/>
              </a:rPr>
              <a:t> </a:t>
            </a:r>
            <a:r>
              <a:rPr lang="ko-KR" altLang="en-US" dirty="0">
                <a:latin typeface="맑은 고딕"/>
                <a:ea typeface="맑은 고딕"/>
                <a:cs typeface="+mn-ea"/>
              </a:rPr>
              <a:t>설정을</a:t>
            </a:r>
            <a:r>
              <a:rPr lang="en-US" altLang="ko-KR" dirty="0">
                <a:latin typeface="맑은 고딕"/>
                <a:ea typeface="맑은 고딕"/>
                <a:cs typeface="+mn-ea"/>
              </a:rPr>
              <a:t> </a:t>
            </a:r>
            <a:r>
              <a:rPr lang="ko-KR" altLang="en-US" dirty="0">
                <a:latin typeface="맑은 고딕"/>
                <a:ea typeface="맑은 고딕"/>
                <a:cs typeface="+mn-ea"/>
              </a:rPr>
              <a:t>통해</a:t>
            </a:r>
            <a:r>
              <a:rPr lang="en-US" altLang="ko-KR" dirty="0">
                <a:latin typeface="맑은 고딕"/>
                <a:ea typeface="맑은 고딕"/>
                <a:cs typeface="+mn-ea"/>
              </a:rPr>
              <a:t> </a:t>
            </a:r>
            <a:r>
              <a:rPr lang="ko-KR" dirty="0">
                <a:latin typeface="맑은 고딕"/>
                <a:ea typeface="맑은 고딕"/>
                <a:cs typeface="+mn-ea"/>
              </a:rPr>
              <a:t>상호</a:t>
            </a:r>
            <a:r>
              <a:rPr lang="en-US" dirty="0">
                <a:cs typeface="+mn-ea"/>
              </a:rPr>
              <a:t> </a:t>
            </a:r>
            <a:r>
              <a:rPr lang="ko-KR" altLang="en-US" dirty="0">
                <a:latin typeface="맑은 고딕"/>
                <a:ea typeface="맑은 고딕"/>
                <a:cs typeface="+mn-ea"/>
              </a:rPr>
              <a:t>연동되는</a:t>
            </a:r>
            <a:r>
              <a:rPr lang="en-US" altLang="en-US" dirty="0"/>
              <a:t> </a:t>
            </a:r>
            <a:r>
              <a:rPr lang="ko-KR" dirty="0">
                <a:latin typeface="맑은 고딕"/>
                <a:ea typeface="맑은 고딕"/>
                <a:cs typeface="+mn-ea"/>
              </a:rPr>
              <a:t>구조를</a:t>
            </a:r>
            <a:r>
              <a:rPr lang="en-US" dirty="0">
                <a:cs typeface="+mn-ea"/>
              </a:rPr>
              <a:t> </a:t>
            </a:r>
            <a:r>
              <a:rPr lang="ko-KR" dirty="0">
                <a:latin typeface="맑은 고딕"/>
                <a:ea typeface="맑은 고딕"/>
                <a:cs typeface="+mn-ea"/>
              </a:rPr>
              <a:t>가</a:t>
            </a:r>
            <a:r>
              <a:rPr lang="ko-KR" altLang="en-US" dirty="0">
                <a:latin typeface="맑은 고딕"/>
                <a:ea typeface="맑은 고딕"/>
                <a:cs typeface="+mn-ea"/>
              </a:rPr>
              <a:t>짐</a:t>
            </a:r>
            <a:r>
              <a:rPr lang="en-US" altLang="ko-KR" dirty="0">
                <a:latin typeface="맑은 고딕"/>
                <a:ea typeface="맑은 고딕"/>
                <a:cs typeface="+mn-ea"/>
              </a:rPr>
              <a:t> </a:t>
            </a:r>
          </a:p>
          <a:p>
            <a:pPr lvl="1" indent="185420"/>
            <a:r>
              <a:rPr lang="ko-KR" altLang="en-US" dirty="0">
                <a:latin typeface="맑은 고딕"/>
                <a:ea typeface="맑은 고딕"/>
                <a:cs typeface="+mn-ea"/>
              </a:rPr>
              <a:t>아파치</a:t>
            </a:r>
            <a:r>
              <a:rPr lang="en-US" altLang="ko-KR" dirty="0">
                <a:latin typeface="맑은 고딕"/>
                <a:ea typeface="맑은 고딕"/>
                <a:cs typeface="+mn-ea"/>
              </a:rPr>
              <a:t> </a:t>
            </a:r>
            <a:r>
              <a:rPr lang="ko-KR" altLang="en-US" dirty="0" err="1">
                <a:latin typeface="맑은 고딕"/>
                <a:ea typeface="맑은 고딕"/>
                <a:cs typeface="+mn-ea"/>
              </a:rPr>
              <a:t>톰캣</a:t>
            </a:r>
            <a:r>
              <a:rPr lang="en-US" altLang="ko-KR" dirty="0">
                <a:cs typeface="+mn-ea"/>
              </a:rPr>
              <a:t>,</a:t>
            </a:r>
            <a:r>
              <a:rPr lang="en-US" altLang="ko-KR" dirty="0">
                <a:latin typeface="맑은 고딕"/>
                <a:ea typeface="맑은 고딕"/>
                <a:cs typeface="+mn-ea"/>
              </a:rPr>
              <a:t> </a:t>
            </a:r>
            <a:r>
              <a:rPr lang="en-US" altLang="ko-KR" dirty="0">
                <a:cs typeface="+mn-ea"/>
              </a:rPr>
              <a:t>Jetty,</a:t>
            </a:r>
            <a:r>
              <a:rPr lang="en-US" altLang="ko-KR" dirty="0">
                <a:latin typeface="맑은 고딕"/>
                <a:ea typeface="맑은 고딕"/>
                <a:cs typeface="+mn-ea"/>
              </a:rPr>
              <a:t> </a:t>
            </a:r>
            <a:r>
              <a:rPr lang="en-US" altLang="ko-KR" dirty="0">
                <a:cs typeface="+mn-ea"/>
              </a:rPr>
              <a:t>Undertow</a:t>
            </a:r>
            <a:r>
              <a:rPr lang="en-US" altLang="ko-KR" dirty="0">
                <a:latin typeface="맑은 고딕"/>
                <a:ea typeface="맑은 고딕"/>
                <a:cs typeface="+mn-ea"/>
              </a:rPr>
              <a:t> </a:t>
            </a:r>
            <a:r>
              <a:rPr lang="ko-KR" altLang="en-US" dirty="0">
                <a:latin typeface="맑은 고딕"/>
                <a:ea typeface="맑은 고딕"/>
                <a:cs typeface="+mn-ea"/>
              </a:rPr>
              <a:t>등이</a:t>
            </a:r>
            <a:r>
              <a:rPr lang="en-US" altLang="ko-KR" dirty="0">
                <a:latin typeface="맑은 고딕"/>
                <a:ea typeface="맑은 고딕"/>
                <a:cs typeface="+mn-ea"/>
              </a:rPr>
              <a:t> </a:t>
            </a:r>
            <a:r>
              <a:rPr lang="ko-KR" altLang="en-US" dirty="0">
                <a:latin typeface="맑은 고딕"/>
                <a:ea typeface="맑은 고딕"/>
                <a:cs typeface="+mn-ea"/>
              </a:rPr>
              <a:t>사용됨</a:t>
            </a:r>
            <a:endParaRPr lang="ko-KR" altLang="ko-KR" dirty="0">
              <a:latin typeface="맑은 고딕"/>
              <a:ea typeface="맑은 고딕"/>
              <a:cs typeface="+mn-ea"/>
            </a:endParaRPr>
          </a:p>
          <a:p>
            <a:pPr lvl="1" indent="185420"/>
            <a:endParaRPr lang="ko-KR" altLang="en-US" dirty="0">
              <a:latin typeface="맑은 고딕"/>
              <a:ea typeface="맑은 고딕"/>
              <a:cs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2A10C6F5-FF6B-4718-944D-F863764989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9263" y="3504445"/>
            <a:ext cx="6245475" cy="1835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6198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2E85D0CD-5CB0-49E7-AD2F-FCB16E1DDE7C}"/>
              </a:ext>
            </a:extLst>
          </p:cNvPr>
          <p:cNvSpPr txBox="1"/>
          <p:nvPr/>
        </p:nvSpPr>
        <p:spPr>
          <a:xfrm>
            <a:off x="170954" y="2456892"/>
            <a:ext cx="8802093" cy="194421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altLang="ko-KR" sz="4000" b="1" dirty="0">
                <a:latin typeface="+mj-lt"/>
                <a:ea typeface="굴림"/>
              </a:rPr>
              <a:t>Section 02</a:t>
            </a:r>
            <a:endParaRPr lang="ko-KR" altLang="en-US" sz="4000" dirty="0">
              <a:latin typeface="맑은 고딕"/>
              <a:ea typeface="맑은 고딕"/>
            </a:endParaRPr>
          </a:p>
          <a:p>
            <a:pPr algn="ctr"/>
            <a:r>
              <a:rPr lang="ko-KR" sz="4000" b="1" dirty="0">
                <a:latin typeface="Malgun Gothic"/>
                <a:ea typeface="Malgun Gothic"/>
              </a:rPr>
              <a:t>클라우드 개발환경과 배포 프로세스</a:t>
            </a:r>
            <a:endParaRPr lang="ko-KR" sz="4000" dirty="0"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0901295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94F01BE4-1300-46E7-B4B5-ABDF78CA8B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effectLst>
                  <a:glow>
                    <a:prstClr val="black"/>
                  </a:glow>
                </a:effectLst>
                <a:latin typeface="맑은 고딕"/>
                <a:ea typeface="맑은 고딕"/>
              </a:rPr>
              <a:t>클라우드 개발환경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D5E8D99D-D181-4DB4-836F-CD406BD7DD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dirty="0">
                <a:latin typeface="맑은 고딕"/>
                <a:ea typeface="맑은 고딕"/>
                <a:cs typeface="+mn-ea"/>
              </a:rPr>
              <a:t>클라우드 </a:t>
            </a:r>
            <a:r>
              <a:rPr lang="ko-KR" altLang="en-US" dirty="0">
                <a:latin typeface="맑은 고딕"/>
                <a:ea typeface="맑은 고딕"/>
                <a:cs typeface="+mn-ea"/>
              </a:rPr>
              <a:t>개발환경</a:t>
            </a:r>
            <a:endParaRPr lang="ko-KR" dirty="0">
              <a:latin typeface="맑은 고딕"/>
              <a:ea typeface="맑은 고딕"/>
              <a:cs typeface="+mn-ea"/>
            </a:endParaRPr>
          </a:p>
          <a:p>
            <a:pPr lvl="1" indent="185420"/>
            <a:r>
              <a:rPr lang="ko-KR" dirty="0">
                <a:latin typeface="맑은 고딕"/>
                <a:ea typeface="맑은 고딕"/>
                <a:cs typeface="+mn-ea"/>
              </a:rPr>
              <a:t>최근 클라우드 인프라와 협업을 위한 기본적인 배경지식과 </a:t>
            </a:r>
            <a:r>
              <a:rPr lang="ko-KR" altLang="en-US" dirty="0">
                <a:latin typeface="맑은 고딕"/>
                <a:ea typeface="맑은 고딕"/>
                <a:cs typeface="+mn-ea"/>
              </a:rPr>
              <a:t>경험이</a:t>
            </a:r>
            <a:r>
              <a:rPr lang="ko-KR" dirty="0">
                <a:latin typeface="맑은 고딕"/>
                <a:ea typeface="맑은 고딕"/>
                <a:cs typeface="+mn-ea"/>
              </a:rPr>
              <a:t> 요구</a:t>
            </a:r>
            <a:r>
              <a:rPr lang="ko-KR" altLang="en-US" dirty="0">
                <a:latin typeface="맑은 고딕"/>
                <a:ea typeface="맑은 고딕"/>
                <a:cs typeface="+mn-ea"/>
              </a:rPr>
              <a:t>되고 있음</a:t>
            </a:r>
            <a:r>
              <a:rPr lang="ko-KR" dirty="0">
                <a:latin typeface="맑은 고딕"/>
                <a:ea typeface="맑은 고딕"/>
                <a:cs typeface="+mn-ea"/>
              </a:rPr>
              <a:t> </a:t>
            </a:r>
          </a:p>
          <a:p>
            <a:pPr lvl="1" indent="185420"/>
            <a:r>
              <a:rPr lang="ko-KR" dirty="0">
                <a:latin typeface="맑은 고딕"/>
                <a:ea typeface="맑은 고딕"/>
                <a:cs typeface="+mn-ea"/>
              </a:rPr>
              <a:t>개발환경이 점점 복잡해짐과 더불어 개발 결과물을 실제 서버로 배포하는 과정과 절차도 점점 복잡해지고 있</a:t>
            </a:r>
            <a:r>
              <a:rPr lang="ko-KR" altLang="en-US" dirty="0">
                <a:latin typeface="맑은 고딕"/>
                <a:ea typeface="맑은 고딕"/>
                <a:cs typeface="+mn-ea"/>
              </a:rPr>
              <a:t>음</a:t>
            </a:r>
            <a:r>
              <a:rPr lang="ko-KR" dirty="0">
                <a:latin typeface="맑은 고딕"/>
                <a:ea typeface="맑은 고딕"/>
                <a:cs typeface="+mn-ea"/>
              </a:rPr>
              <a:t> </a:t>
            </a:r>
            <a:endParaRPr lang="en-US" altLang="ko-KR" dirty="0">
              <a:latin typeface="맑은 고딕"/>
              <a:ea typeface="맑은 고딕"/>
              <a:cs typeface="+mn-ea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5305" y="2564904"/>
            <a:ext cx="6273390" cy="2262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786103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94F01BE4-1300-46E7-B4B5-ABDF78CA8B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effectLst>
                  <a:glow>
                    <a:prstClr val="black"/>
                  </a:glow>
                </a:effectLst>
                <a:latin typeface="맑은 고딕"/>
                <a:ea typeface="맑은 고딕"/>
              </a:rPr>
              <a:t>배포 프로세스</a:t>
            </a:r>
            <a:endParaRPr lang="ko-KR" altLang="en-US" dirty="0">
              <a:effectLst>
                <a:glow>
                  <a:prstClr val="black"/>
                </a:glow>
              </a:effectLst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D5E8D99D-D181-4DB4-836F-CD406BD7DD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latin typeface="맑은 고딕"/>
                <a:ea typeface="맑은 고딕"/>
                <a:cs typeface="+mn-ea"/>
              </a:rPr>
              <a:t>배포(</a:t>
            </a:r>
            <a:r>
              <a:rPr lang="en-US" dirty="0">
                <a:cs typeface="+mn-ea"/>
              </a:rPr>
              <a:t>Deployment)</a:t>
            </a:r>
          </a:p>
          <a:p>
            <a:pPr lvl="1" indent="185420"/>
            <a:r>
              <a:rPr lang="ko-KR" altLang="en-US" dirty="0">
                <a:latin typeface="맑은 고딕"/>
                <a:ea typeface="맑은 고딕"/>
                <a:cs typeface="+mn-ea"/>
              </a:rPr>
              <a:t>배치라고도 하며</a:t>
            </a:r>
            <a:r>
              <a:rPr lang="en-US" altLang="en-US" dirty="0"/>
              <a:t>,</a:t>
            </a:r>
            <a:r>
              <a:rPr lang="ko-KR" altLang="en-US" dirty="0">
                <a:latin typeface="맑은 고딕"/>
                <a:ea typeface="맑은 고딕"/>
                <a:cs typeface="+mn-ea"/>
              </a:rPr>
              <a:t> 개발된 결과물을 실제 사용자에게 전달하는 작업을 의미함</a:t>
            </a:r>
            <a:endParaRPr lang="ko-KR" altLang="en-US" dirty="0"/>
          </a:p>
          <a:p>
            <a:pPr lvl="1" indent="185420"/>
            <a:r>
              <a:rPr lang="ko-KR" dirty="0">
                <a:latin typeface="맑은 고딕"/>
                <a:ea typeface="맑은 고딕"/>
                <a:cs typeface="+mn-ea"/>
              </a:rPr>
              <a:t>웹의 경우 </a:t>
            </a:r>
            <a:endParaRPr lang="en-US" altLang="ko-KR" dirty="0">
              <a:latin typeface="맑은 고딕"/>
              <a:ea typeface="맑은 고딕"/>
              <a:cs typeface="+mn-ea"/>
            </a:endParaRPr>
          </a:p>
          <a:p>
            <a:pPr lvl="2" indent="185420"/>
            <a:r>
              <a:rPr lang="ko-KR" dirty="0">
                <a:latin typeface="맑은 고딕"/>
                <a:ea typeface="맑은 고딕"/>
                <a:cs typeface="+mn-ea"/>
              </a:rPr>
              <a:t>운영 서버로 소스코드를 복사하고 </a:t>
            </a:r>
            <a:r>
              <a:rPr lang="en-US" dirty="0">
                <a:cs typeface="+mn-ea"/>
              </a:rPr>
              <a:t>WAS</a:t>
            </a:r>
            <a:r>
              <a:rPr lang="ko-KR" dirty="0">
                <a:latin typeface="맑은 고딕"/>
                <a:ea typeface="맑은 고딕"/>
                <a:cs typeface="+mn-ea"/>
              </a:rPr>
              <a:t>에 등록하는 과정을 의미</a:t>
            </a:r>
            <a:r>
              <a:rPr lang="ko-KR" altLang="en-US" dirty="0">
                <a:latin typeface="맑은 고딕"/>
                <a:ea typeface="맑은 고딕"/>
                <a:cs typeface="+mn-ea"/>
              </a:rPr>
              <a:t>함</a:t>
            </a:r>
            <a:r>
              <a:rPr lang="ko-KR" dirty="0">
                <a:latin typeface="맑은 고딕"/>
                <a:ea typeface="맑은 고딕"/>
                <a:cs typeface="+mn-ea"/>
              </a:rPr>
              <a:t> </a:t>
            </a:r>
            <a:endParaRPr lang="en-US" altLang="ko-KR" dirty="0">
              <a:latin typeface="맑은 고딕"/>
              <a:ea typeface="맑은 고딕"/>
              <a:cs typeface="+mn-ea"/>
            </a:endParaRPr>
          </a:p>
          <a:p>
            <a:pPr lvl="1" indent="185420"/>
            <a:r>
              <a:rPr lang="ko-KR" dirty="0">
                <a:latin typeface="맑은 고딕"/>
                <a:ea typeface="맑은 고딕"/>
                <a:cs typeface="+mn-ea"/>
              </a:rPr>
              <a:t>모바일 앱의 경우 </a:t>
            </a:r>
            <a:endParaRPr lang="en-US" altLang="ko-KR" dirty="0">
              <a:latin typeface="맑은 고딕"/>
              <a:ea typeface="맑은 고딕"/>
              <a:cs typeface="+mn-ea"/>
            </a:endParaRPr>
          </a:p>
          <a:p>
            <a:pPr lvl="2" indent="185420"/>
            <a:r>
              <a:rPr lang="ko-KR" dirty="0">
                <a:latin typeface="맑은 고딕"/>
                <a:ea typeface="맑은 고딕"/>
                <a:cs typeface="+mn-ea"/>
              </a:rPr>
              <a:t>앱 스토어에 앱을 업로드하는 절차 등</a:t>
            </a:r>
            <a:r>
              <a:rPr lang="ko-KR" altLang="en-US" dirty="0">
                <a:latin typeface="맑은 고딕"/>
                <a:ea typeface="맑은 고딕"/>
                <a:cs typeface="+mn-ea"/>
              </a:rPr>
              <a:t>을 의미함</a:t>
            </a:r>
          </a:p>
          <a:p>
            <a:pPr lvl="1" indent="185420"/>
            <a:r>
              <a:rPr lang="ko-KR" dirty="0">
                <a:latin typeface="맑은 고딕"/>
                <a:ea typeface="맑은 고딕"/>
                <a:cs typeface="+mn-ea"/>
              </a:rPr>
              <a:t>그 외</a:t>
            </a:r>
            <a:r>
              <a:rPr lang="ko-KR" altLang="en-US" dirty="0">
                <a:latin typeface="맑은 고딕"/>
                <a:ea typeface="맑은 고딕"/>
                <a:cs typeface="+mn-ea"/>
              </a:rPr>
              <a:t>의 경우</a:t>
            </a:r>
            <a:endParaRPr lang="en-US" altLang="ko-KR" dirty="0">
              <a:latin typeface="맑은 고딕"/>
              <a:ea typeface="맑은 고딕"/>
              <a:cs typeface="+mn-ea"/>
            </a:endParaRPr>
          </a:p>
          <a:p>
            <a:pPr lvl="2" indent="185420"/>
            <a:r>
              <a:rPr lang="en-US" dirty="0">
                <a:cs typeface="+mn-ea"/>
              </a:rPr>
              <a:t>FTP</a:t>
            </a:r>
            <a:r>
              <a:rPr lang="ko-KR" dirty="0">
                <a:latin typeface="맑은 고딕"/>
                <a:ea typeface="맑은 고딕"/>
                <a:cs typeface="+mn-ea"/>
              </a:rPr>
              <a:t> 서버</a:t>
            </a:r>
            <a:r>
              <a:rPr lang="en-US" dirty="0">
                <a:cs typeface="+mn-ea"/>
              </a:rPr>
              <a:t>,</a:t>
            </a:r>
            <a:r>
              <a:rPr lang="en-US" altLang="ko-KR" dirty="0">
                <a:latin typeface="맑은 고딕"/>
                <a:ea typeface="맑은 고딕"/>
              </a:rPr>
              <a:t> </a:t>
            </a:r>
            <a:r>
              <a:rPr lang="ko-KR" dirty="0">
                <a:latin typeface="맑은 고딕"/>
                <a:ea typeface="맑은 고딕"/>
                <a:cs typeface="+mn-ea"/>
              </a:rPr>
              <a:t>홈페이지 또는 </a:t>
            </a:r>
            <a:r>
              <a:rPr lang="ko-KR" dirty="0" err="1">
                <a:latin typeface="맑은 고딕"/>
                <a:ea typeface="맑은 고딕"/>
                <a:cs typeface="+mn-ea"/>
              </a:rPr>
              <a:t>깃허브</a:t>
            </a:r>
            <a:r>
              <a:rPr lang="ko-KR" dirty="0">
                <a:latin typeface="맑은 고딕"/>
                <a:ea typeface="맑은 고딕"/>
                <a:cs typeface="+mn-ea"/>
              </a:rPr>
              <a:t> 등을 통해 버전을 릴리즈</a:t>
            </a:r>
            <a:r>
              <a:rPr lang="en-US" altLang="ko-KR" dirty="0">
                <a:latin typeface="맑은 고딕"/>
                <a:ea typeface="맑은 고딕"/>
                <a:cs typeface="+mn-ea"/>
              </a:rPr>
              <a:t>(</a:t>
            </a:r>
            <a:r>
              <a:rPr lang="en-US" dirty="0">
                <a:cs typeface="+mn-ea"/>
              </a:rPr>
              <a:t>Release</a:t>
            </a:r>
            <a:r>
              <a:rPr lang="en-US" altLang="ko-KR" dirty="0">
                <a:cs typeface="+mn-ea"/>
              </a:rPr>
              <a:t>)</a:t>
            </a:r>
            <a:r>
              <a:rPr lang="ko-KR" dirty="0">
                <a:latin typeface="맑은 고딕"/>
                <a:ea typeface="맑은 고딕"/>
                <a:cs typeface="+mn-ea"/>
              </a:rPr>
              <a:t>하는 작업</a:t>
            </a:r>
            <a:r>
              <a:rPr lang="en-US" altLang="ko-KR" dirty="0">
                <a:latin typeface="맑은 고딕"/>
                <a:ea typeface="맑은 고딕"/>
                <a:cs typeface="+mn-ea"/>
              </a:rPr>
              <a:t> </a:t>
            </a:r>
            <a:r>
              <a:rPr lang="ko-KR" altLang="en-US" dirty="0">
                <a:latin typeface="맑은 고딕"/>
                <a:ea typeface="맑은 고딕"/>
                <a:cs typeface="+mn-ea"/>
              </a:rPr>
              <a:t>등 </a:t>
            </a:r>
            <a:endParaRPr lang="ko-KR" dirty="0"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7839160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94F01BE4-1300-46E7-B4B5-ABDF78CA8B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effectLst>
                  <a:glow>
                    <a:prstClr val="black"/>
                  </a:glow>
                </a:effectLst>
                <a:latin typeface="맑은 고딕"/>
                <a:ea typeface="맑은 고딕"/>
              </a:rPr>
              <a:t>배포 프로세스</a:t>
            </a:r>
            <a:endParaRPr lang="ko-KR" altLang="en-US" dirty="0">
              <a:effectLst>
                <a:glow>
                  <a:prstClr val="black"/>
                </a:glow>
              </a:effectLst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D5E8D99D-D181-4DB4-836F-CD406BD7DD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latin typeface="맑은 고딕"/>
                <a:ea typeface="맑은 고딕"/>
                <a:cs typeface="+mn-ea"/>
              </a:rPr>
              <a:t>웹</a:t>
            </a:r>
            <a:r>
              <a:rPr lang="en-US" altLang="ko-KR" dirty="0">
                <a:latin typeface="맑은 고딕"/>
                <a:ea typeface="맑은 고딕"/>
                <a:cs typeface="+mn-ea"/>
              </a:rPr>
              <a:t> </a:t>
            </a:r>
            <a:r>
              <a:rPr lang="ko-KR" altLang="en-US" dirty="0">
                <a:latin typeface="맑은 고딕"/>
                <a:ea typeface="맑은 고딕"/>
                <a:cs typeface="+mn-ea"/>
              </a:rPr>
              <a:t>애플리케이션</a:t>
            </a:r>
            <a:r>
              <a:rPr lang="en-US" altLang="ko-KR" dirty="0">
                <a:latin typeface="맑은 고딕"/>
                <a:ea typeface="맑은 고딕"/>
                <a:cs typeface="+mn-ea"/>
              </a:rPr>
              <a:t> </a:t>
            </a:r>
            <a:r>
              <a:rPr lang="ko-KR" altLang="en-US" dirty="0">
                <a:latin typeface="맑은 고딕"/>
                <a:ea typeface="맑은 고딕"/>
                <a:cs typeface="+mn-ea"/>
              </a:rPr>
              <a:t>배포</a:t>
            </a:r>
            <a:r>
              <a:rPr lang="en-US" altLang="ko-KR" dirty="0">
                <a:latin typeface="맑은 고딕"/>
                <a:ea typeface="맑은 고딕"/>
                <a:cs typeface="+mn-ea"/>
              </a:rPr>
              <a:t> </a:t>
            </a:r>
            <a:endParaRPr lang="ko-KR" dirty="0">
              <a:latin typeface="맑은 고딕"/>
              <a:ea typeface="맑은 고딕"/>
              <a:cs typeface="+mn-ea"/>
            </a:endParaRPr>
          </a:p>
          <a:p>
            <a:pPr lvl="1" indent="185420"/>
            <a:r>
              <a:rPr lang="ko-KR" altLang="en-US" dirty="0">
                <a:latin typeface="맑은 고딕"/>
                <a:ea typeface="맑은 고딕"/>
                <a:cs typeface="+mn-ea"/>
              </a:rPr>
              <a:t>이클립스에서</a:t>
            </a:r>
            <a:r>
              <a:rPr lang="en-US" altLang="ko-KR" dirty="0">
                <a:latin typeface="맑은 고딕"/>
                <a:ea typeface="맑은 고딕"/>
                <a:cs typeface="+mn-ea"/>
              </a:rPr>
              <a:t> JSP </a:t>
            </a:r>
            <a:r>
              <a:rPr lang="ko-KR" altLang="en-US" dirty="0">
                <a:latin typeface="맑은 고딕"/>
                <a:ea typeface="맑은 고딕"/>
                <a:cs typeface="+mn-ea"/>
              </a:rPr>
              <a:t>또는</a:t>
            </a:r>
            <a:r>
              <a:rPr lang="en-US" altLang="ko-KR" dirty="0">
                <a:latin typeface="맑은 고딕"/>
                <a:ea typeface="맑은 고딕"/>
                <a:cs typeface="+mn-ea"/>
              </a:rPr>
              <a:t> </a:t>
            </a:r>
            <a:r>
              <a:rPr lang="ko-KR" altLang="en-US" dirty="0" err="1">
                <a:latin typeface="맑은 고딕"/>
                <a:ea typeface="맑은 고딕"/>
                <a:cs typeface="+mn-ea"/>
              </a:rPr>
              <a:t>서블릿을</a:t>
            </a:r>
            <a:r>
              <a:rPr lang="en-US" altLang="ko-KR" dirty="0">
                <a:latin typeface="맑은 고딕"/>
                <a:ea typeface="맑은 고딕"/>
                <a:cs typeface="+mn-ea"/>
              </a:rPr>
              <a:t> </a:t>
            </a:r>
            <a:r>
              <a:rPr lang="ko-KR" altLang="en-US" dirty="0">
                <a:latin typeface="맑은 고딕"/>
                <a:ea typeface="맑은 고딕"/>
                <a:cs typeface="+mn-ea"/>
              </a:rPr>
              <a:t>실행하면</a:t>
            </a:r>
            <a:r>
              <a:rPr lang="en-US" altLang="ko-KR" dirty="0">
                <a:latin typeface="맑은 고딕"/>
                <a:ea typeface="맑은 고딕"/>
                <a:cs typeface="+mn-ea"/>
              </a:rPr>
              <a:t> </a:t>
            </a:r>
            <a:r>
              <a:rPr lang="ko-KR" altLang="en-US" dirty="0">
                <a:latin typeface="맑은 고딕"/>
                <a:ea typeface="맑은 고딕"/>
                <a:cs typeface="+mn-ea"/>
              </a:rPr>
              <a:t>현재</a:t>
            </a:r>
            <a:r>
              <a:rPr lang="en-US" altLang="ko-KR" dirty="0">
                <a:latin typeface="맑은 고딕"/>
                <a:ea typeface="맑은 고딕"/>
                <a:cs typeface="+mn-ea"/>
              </a:rPr>
              <a:t> </a:t>
            </a:r>
            <a:r>
              <a:rPr lang="ko-KR" altLang="en-US" dirty="0">
                <a:latin typeface="맑은 고딕"/>
                <a:ea typeface="맑은 고딕"/>
                <a:cs typeface="+mn-ea"/>
              </a:rPr>
              <a:t>프로젝트</a:t>
            </a:r>
            <a:r>
              <a:rPr lang="en-US" altLang="ko-KR" dirty="0">
                <a:latin typeface="맑은 고딕"/>
                <a:ea typeface="맑은 고딕"/>
                <a:cs typeface="+mn-ea"/>
              </a:rPr>
              <a:t> </a:t>
            </a:r>
            <a:r>
              <a:rPr lang="ko-KR" altLang="en-US" dirty="0">
                <a:latin typeface="맑은 고딕"/>
                <a:ea typeface="맑은 고딕"/>
                <a:cs typeface="+mn-ea"/>
              </a:rPr>
              <a:t>구조를</a:t>
            </a:r>
            <a:r>
              <a:rPr lang="en-US" altLang="ko-KR" dirty="0">
                <a:latin typeface="맑은 고딕"/>
                <a:ea typeface="맑은 고딕"/>
                <a:cs typeface="+mn-ea"/>
              </a:rPr>
              <a:t> WAR </a:t>
            </a:r>
            <a:r>
              <a:rPr lang="ko-KR" altLang="en-US" dirty="0">
                <a:latin typeface="맑은 고딕"/>
                <a:ea typeface="맑은 고딕"/>
                <a:cs typeface="+mn-ea"/>
              </a:rPr>
              <a:t>형태로</a:t>
            </a:r>
            <a:r>
              <a:rPr lang="en-US" altLang="ko-KR" dirty="0">
                <a:latin typeface="맑은 고딕"/>
                <a:ea typeface="맑은 고딕"/>
                <a:cs typeface="+mn-ea"/>
              </a:rPr>
              <a:t> </a:t>
            </a:r>
            <a:r>
              <a:rPr lang="ko-KR" altLang="en-US" dirty="0" err="1">
                <a:latin typeface="맑은 고딕"/>
                <a:ea typeface="맑은 고딕"/>
                <a:cs typeface="+mn-ea"/>
              </a:rPr>
              <a:t>패키징한</a:t>
            </a:r>
            <a:r>
              <a:rPr lang="en-US" altLang="ko-KR" dirty="0">
                <a:latin typeface="맑은 고딕"/>
                <a:ea typeface="맑은 고딕"/>
                <a:cs typeface="+mn-ea"/>
              </a:rPr>
              <a:t> </a:t>
            </a:r>
            <a:r>
              <a:rPr lang="ko-KR" altLang="en-US" dirty="0">
                <a:latin typeface="맑은 고딕"/>
                <a:ea typeface="맑은 고딕"/>
                <a:cs typeface="+mn-ea"/>
              </a:rPr>
              <a:t>후</a:t>
            </a:r>
            <a:r>
              <a:rPr lang="en-US" altLang="ko-KR" dirty="0">
                <a:latin typeface="맑은 고딕"/>
                <a:ea typeface="맑은 고딕"/>
                <a:cs typeface="+mn-ea"/>
              </a:rPr>
              <a:t> </a:t>
            </a:r>
            <a:r>
              <a:rPr lang="ko-KR" altLang="en-US" dirty="0">
                <a:latin typeface="맑은 고딕"/>
                <a:ea typeface="맑은 고딕"/>
                <a:cs typeface="+mn-ea"/>
              </a:rPr>
              <a:t>아파치</a:t>
            </a:r>
            <a:r>
              <a:rPr lang="en-US" altLang="ko-KR" dirty="0">
                <a:latin typeface="맑은 고딕"/>
                <a:ea typeface="맑은 고딕"/>
                <a:cs typeface="+mn-ea"/>
              </a:rPr>
              <a:t> </a:t>
            </a:r>
            <a:r>
              <a:rPr lang="ko-KR" altLang="en-US" dirty="0" err="1">
                <a:latin typeface="맑은 고딕"/>
                <a:ea typeface="맑은 고딕"/>
                <a:cs typeface="+mn-ea"/>
              </a:rPr>
              <a:t>톰캣에</a:t>
            </a:r>
            <a:r>
              <a:rPr lang="en-US" altLang="ko-KR" dirty="0">
                <a:latin typeface="맑은 고딕"/>
                <a:ea typeface="맑은 고딕"/>
                <a:cs typeface="+mn-ea"/>
              </a:rPr>
              <a:t> </a:t>
            </a:r>
            <a:r>
              <a:rPr lang="ko-KR" altLang="en-US" dirty="0">
                <a:latin typeface="맑은 고딕"/>
                <a:ea typeface="맑은 고딕"/>
                <a:cs typeface="+mn-ea"/>
              </a:rPr>
              <a:t>전달해</a:t>
            </a:r>
            <a:r>
              <a:rPr lang="en-US" altLang="ko-KR" dirty="0">
                <a:latin typeface="맑은 고딕"/>
                <a:ea typeface="맑은 고딕"/>
                <a:cs typeface="+mn-ea"/>
              </a:rPr>
              <a:t> </a:t>
            </a:r>
            <a:r>
              <a:rPr lang="ko-KR" altLang="en-US" dirty="0">
                <a:latin typeface="맑은 고딕"/>
                <a:ea typeface="맑은 고딕"/>
                <a:cs typeface="+mn-ea"/>
              </a:rPr>
              <a:t>실행하는</a:t>
            </a:r>
            <a:r>
              <a:rPr lang="en-US" altLang="ko-KR" dirty="0">
                <a:latin typeface="맑은 고딕"/>
                <a:ea typeface="맑은 고딕"/>
                <a:cs typeface="+mn-ea"/>
              </a:rPr>
              <a:t> </a:t>
            </a:r>
            <a:r>
              <a:rPr lang="ko-KR" altLang="en-US" dirty="0" smtClean="0">
                <a:latin typeface="맑은 고딕"/>
                <a:ea typeface="맑은 고딕"/>
                <a:cs typeface="+mn-ea"/>
              </a:rPr>
              <a:t>구조임</a:t>
            </a:r>
            <a:r>
              <a:rPr lang="en-US" altLang="ko-KR" dirty="0">
                <a:latin typeface="맑은 고딕"/>
                <a:ea typeface="맑은 고딕"/>
                <a:cs typeface="+mn-ea"/>
              </a:rPr>
              <a:t> </a:t>
            </a:r>
            <a:endParaRPr lang="ko-KR" altLang="en-US" dirty="0">
              <a:latin typeface="맑은 고딕"/>
              <a:ea typeface="맑은 고딕"/>
              <a:cs typeface="+mn-ea"/>
            </a:endParaRPr>
          </a:p>
          <a:p>
            <a:pPr lvl="1" indent="185420"/>
            <a:r>
              <a:rPr lang="ko-KR" altLang="en-US" dirty="0">
                <a:latin typeface="맑은 고딕"/>
                <a:ea typeface="맑은 고딕"/>
                <a:cs typeface="+mn-ea"/>
              </a:rPr>
              <a:t>반대로</a:t>
            </a:r>
            <a:r>
              <a:rPr lang="en-US" altLang="ko-KR" dirty="0">
                <a:latin typeface="맑은 고딕"/>
                <a:ea typeface="맑은 고딕"/>
                <a:cs typeface="+mn-ea"/>
              </a:rPr>
              <a:t> </a:t>
            </a:r>
            <a:r>
              <a:rPr lang="ko-KR" altLang="en-US" dirty="0">
                <a:latin typeface="맑은 고딕"/>
                <a:ea typeface="맑은 고딕"/>
                <a:cs typeface="+mn-ea"/>
              </a:rPr>
              <a:t>완성된</a:t>
            </a:r>
            <a:r>
              <a:rPr lang="en-US" altLang="ko-KR" dirty="0">
                <a:latin typeface="맑은 고딕"/>
                <a:ea typeface="맑은 고딕"/>
                <a:cs typeface="+mn-ea"/>
              </a:rPr>
              <a:t> </a:t>
            </a:r>
            <a:r>
              <a:rPr lang="ko-KR" altLang="en-US" dirty="0">
                <a:latin typeface="맑은 고딕"/>
                <a:ea typeface="맑은 고딕"/>
                <a:cs typeface="+mn-ea"/>
              </a:rPr>
              <a:t>프로젝트를</a:t>
            </a:r>
            <a:r>
              <a:rPr lang="en-US" altLang="ko-KR" dirty="0">
                <a:latin typeface="맑은 고딕"/>
                <a:ea typeface="맑은 고딕"/>
                <a:cs typeface="+mn-ea"/>
              </a:rPr>
              <a:t> </a:t>
            </a:r>
            <a:r>
              <a:rPr lang="ko-KR" altLang="en-US" dirty="0">
                <a:latin typeface="맑은 고딕"/>
                <a:ea typeface="맑은 고딕"/>
                <a:cs typeface="+mn-ea"/>
              </a:rPr>
              <a:t>운영</a:t>
            </a:r>
            <a:r>
              <a:rPr lang="en-US" altLang="ko-KR" dirty="0">
                <a:latin typeface="맑은 고딕"/>
                <a:ea typeface="맑은 고딕"/>
                <a:cs typeface="+mn-ea"/>
              </a:rPr>
              <a:t> </a:t>
            </a:r>
            <a:r>
              <a:rPr lang="ko-KR" altLang="en-US" dirty="0">
                <a:latin typeface="맑은 고딕"/>
                <a:ea typeface="맑은 고딕"/>
                <a:cs typeface="+mn-ea"/>
              </a:rPr>
              <a:t>서버에</a:t>
            </a:r>
            <a:r>
              <a:rPr lang="en-US" altLang="ko-KR" dirty="0">
                <a:latin typeface="맑은 고딕"/>
                <a:ea typeface="맑은 고딕"/>
                <a:cs typeface="+mn-ea"/>
              </a:rPr>
              <a:t> </a:t>
            </a:r>
            <a:r>
              <a:rPr lang="ko-KR" altLang="en-US" dirty="0">
                <a:latin typeface="맑은 고딕"/>
                <a:ea typeface="맑은 고딕"/>
                <a:cs typeface="+mn-ea"/>
              </a:rPr>
              <a:t>설치하는</a:t>
            </a:r>
            <a:r>
              <a:rPr lang="en-US" altLang="ko-KR" dirty="0">
                <a:latin typeface="맑은 고딕"/>
                <a:ea typeface="맑은 고딕"/>
                <a:cs typeface="+mn-ea"/>
              </a:rPr>
              <a:t> </a:t>
            </a:r>
            <a:r>
              <a:rPr lang="ko-KR" altLang="en-US" dirty="0" smtClean="0">
                <a:latin typeface="맑은 고딕"/>
                <a:ea typeface="맑은 고딕"/>
                <a:cs typeface="+mn-ea"/>
              </a:rPr>
              <a:t>경우</a:t>
            </a:r>
            <a:r>
              <a:rPr lang="en-US" altLang="ko-KR" dirty="0">
                <a:latin typeface="맑은 고딕"/>
                <a:ea typeface="맑은 고딕"/>
                <a:cs typeface="+mn-ea"/>
              </a:rPr>
              <a:t> </a:t>
            </a:r>
            <a:r>
              <a:rPr lang="ko-KR" altLang="en-US" dirty="0" err="1" smtClean="0">
                <a:latin typeface="맑은 고딕"/>
                <a:ea typeface="맑은 고딕"/>
                <a:cs typeface="+mn-ea"/>
              </a:rPr>
              <a:t>이클립스에서</a:t>
            </a:r>
            <a:r>
              <a:rPr lang="en-US" altLang="ko-KR" dirty="0" smtClean="0">
                <a:latin typeface="맑은 고딕"/>
                <a:ea typeface="맑은 고딕"/>
                <a:cs typeface="+mn-ea"/>
              </a:rPr>
              <a:t> </a:t>
            </a:r>
            <a:r>
              <a:rPr lang="ko-KR" altLang="en-US" dirty="0">
                <a:latin typeface="맑은 고딕"/>
                <a:ea typeface="맑은 고딕"/>
                <a:cs typeface="+mn-ea"/>
              </a:rPr>
              <a:t>프로젝트를</a:t>
            </a:r>
            <a:r>
              <a:rPr lang="en-US" altLang="ko-KR" dirty="0">
                <a:latin typeface="맑은 고딕"/>
                <a:ea typeface="맑은 고딕"/>
                <a:cs typeface="+mn-ea"/>
              </a:rPr>
              <a:t> .war </a:t>
            </a:r>
            <a:r>
              <a:rPr lang="ko-KR" altLang="en-US" dirty="0">
                <a:latin typeface="맑은 고딕"/>
                <a:ea typeface="맑은 고딕"/>
                <a:cs typeface="+mn-ea"/>
              </a:rPr>
              <a:t>파일로</a:t>
            </a:r>
            <a:r>
              <a:rPr lang="en-US" altLang="ko-KR" dirty="0">
                <a:latin typeface="맑은 고딕"/>
                <a:ea typeface="맑은 고딕"/>
                <a:cs typeface="+mn-ea"/>
              </a:rPr>
              <a:t> </a:t>
            </a:r>
            <a:r>
              <a:rPr lang="ko-KR" altLang="en-US" dirty="0" err="1">
                <a:latin typeface="맑은 고딕"/>
                <a:ea typeface="맑은 고딕"/>
                <a:cs typeface="+mn-ea"/>
              </a:rPr>
              <a:t>패키징한</a:t>
            </a:r>
            <a:r>
              <a:rPr lang="en-US" altLang="ko-KR" dirty="0">
                <a:latin typeface="맑은 고딕"/>
                <a:ea typeface="맑은 고딕"/>
                <a:cs typeface="+mn-ea"/>
              </a:rPr>
              <a:t> </a:t>
            </a:r>
            <a:r>
              <a:rPr lang="ko-KR" altLang="en-US" dirty="0">
                <a:latin typeface="맑은 고딕"/>
                <a:ea typeface="맑은 고딕"/>
                <a:cs typeface="+mn-ea"/>
              </a:rPr>
              <a:t>다음</a:t>
            </a:r>
            <a:r>
              <a:rPr lang="en-US" altLang="ko-KR" dirty="0">
                <a:latin typeface="맑은 고딕"/>
                <a:ea typeface="맑은 고딕"/>
                <a:cs typeface="+mn-ea"/>
              </a:rPr>
              <a:t> </a:t>
            </a:r>
            <a:r>
              <a:rPr lang="ko-KR" altLang="en-US" dirty="0">
                <a:latin typeface="맑은 고딕"/>
                <a:ea typeface="맑은 고딕"/>
                <a:cs typeface="+mn-ea"/>
              </a:rPr>
              <a:t>서버에</a:t>
            </a:r>
            <a:r>
              <a:rPr lang="en-US" altLang="ko-KR" dirty="0">
                <a:latin typeface="맑은 고딕"/>
                <a:ea typeface="맑은 고딕"/>
                <a:cs typeface="+mn-ea"/>
              </a:rPr>
              <a:t> </a:t>
            </a:r>
            <a:r>
              <a:rPr lang="ko-KR" altLang="en-US" dirty="0">
                <a:latin typeface="맑은 고딕"/>
                <a:ea typeface="맑은 고딕"/>
                <a:cs typeface="+mn-ea"/>
              </a:rPr>
              <a:t>옮기는</a:t>
            </a:r>
            <a:r>
              <a:rPr lang="en-US" altLang="ko-KR" dirty="0">
                <a:latin typeface="맑은 고딕"/>
                <a:ea typeface="맑은 고딕"/>
                <a:cs typeface="+mn-ea"/>
              </a:rPr>
              <a:t> </a:t>
            </a:r>
            <a:r>
              <a:rPr lang="ko-KR" altLang="en-US" dirty="0">
                <a:latin typeface="맑은 고딕"/>
                <a:ea typeface="맑은 고딕"/>
                <a:cs typeface="+mn-ea"/>
              </a:rPr>
              <a:t>과정이</a:t>
            </a:r>
            <a:r>
              <a:rPr lang="en-US" altLang="ko-KR" dirty="0">
                <a:latin typeface="맑은 고딕"/>
                <a:ea typeface="맑은 고딕"/>
                <a:cs typeface="+mn-ea"/>
              </a:rPr>
              <a:t> </a:t>
            </a:r>
            <a:r>
              <a:rPr lang="ko-KR" altLang="en-US" dirty="0" smtClean="0">
                <a:latin typeface="맑은 고딕"/>
                <a:ea typeface="맑은 고딕"/>
                <a:cs typeface="+mn-ea"/>
              </a:rPr>
              <a:t>필요함</a:t>
            </a:r>
            <a:r>
              <a:rPr lang="en-US" altLang="ko-KR" dirty="0" smtClean="0">
                <a:latin typeface="맑은 고딕"/>
                <a:ea typeface="맑은 고딕"/>
                <a:cs typeface="+mn-ea"/>
              </a:rPr>
              <a:t> </a:t>
            </a:r>
          </a:p>
          <a:p>
            <a:pPr lvl="2" indent="185420">
              <a:lnSpc>
                <a:spcPct val="150000"/>
              </a:lnSpc>
            </a:pPr>
            <a:r>
              <a:rPr lang="ko-KR" altLang="en-US" dirty="0" smtClean="0">
                <a:latin typeface="맑은 고딕"/>
                <a:ea typeface="맑은 고딕"/>
                <a:cs typeface="+mn-ea"/>
              </a:rPr>
              <a:t>운영 서버가 </a:t>
            </a:r>
            <a:r>
              <a:rPr lang="ko-KR" altLang="en-US" dirty="0" err="1" smtClean="0">
                <a:latin typeface="맑은 고딕"/>
                <a:ea typeface="맑은 고딕"/>
                <a:cs typeface="+mn-ea"/>
              </a:rPr>
              <a:t>리눅스일</a:t>
            </a:r>
            <a:r>
              <a:rPr lang="ko-KR" altLang="en-US" dirty="0" smtClean="0">
                <a:latin typeface="맑은 고딕"/>
                <a:ea typeface="맑은 고딕"/>
                <a:cs typeface="+mn-ea"/>
              </a:rPr>
              <a:t> 경우 다음의 과정을 겪음 </a:t>
            </a:r>
            <a:endParaRPr lang="en-US" altLang="ko-KR" dirty="0" smtClean="0">
              <a:latin typeface="맑은 고딕"/>
              <a:ea typeface="맑은 고딕"/>
              <a:cs typeface="+mn-ea"/>
            </a:endParaRPr>
          </a:p>
          <a:p>
            <a:pPr marL="1593850" lvl="2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dirty="0" smtClean="0">
                <a:latin typeface="맑은 고딕"/>
                <a:ea typeface="맑은 고딕"/>
                <a:cs typeface="+mn-ea"/>
              </a:rPr>
              <a:t>개발자의 윈도우 컴퓨터에서 운영 서버에 원격으로 접속하</a:t>
            </a:r>
            <a:r>
              <a:rPr lang="ko-KR" altLang="en-US" dirty="0">
                <a:latin typeface="맑은 고딕"/>
                <a:ea typeface="맑은 고딕"/>
                <a:cs typeface="+mn-ea"/>
              </a:rPr>
              <a:t>여</a:t>
            </a:r>
            <a:r>
              <a:rPr lang="en-US" altLang="ko-KR" dirty="0" smtClean="0">
                <a:latin typeface="맑은 고딕"/>
                <a:ea typeface="맑은 고딕"/>
                <a:cs typeface="+mn-ea"/>
              </a:rPr>
              <a:t> .war </a:t>
            </a:r>
            <a:r>
              <a:rPr lang="ko-KR" altLang="en-US" dirty="0" smtClean="0">
                <a:latin typeface="맑은 고딕"/>
                <a:ea typeface="맑은 고딕"/>
                <a:cs typeface="+mn-ea"/>
              </a:rPr>
              <a:t>파일을 전송</a:t>
            </a:r>
            <a:endParaRPr lang="en-US" altLang="ko-KR" dirty="0" smtClean="0">
              <a:latin typeface="맑은 고딕"/>
              <a:ea typeface="맑은 고딕"/>
              <a:cs typeface="+mn-ea"/>
            </a:endParaRPr>
          </a:p>
          <a:p>
            <a:pPr marL="1593850" lvl="2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dirty="0" err="1" smtClean="0">
                <a:latin typeface="맑은 고딕"/>
                <a:ea typeface="맑은 고딕"/>
                <a:cs typeface="+mn-ea"/>
              </a:rPr>
              <a:t>톰캣이</a:t>
            </a:r>
            <a:r>
              <a:rPr lang="ko-KR" altLang="en-US" dirty="0" smtClean="0">
                <a:latin typeface="맑은 고딕"/>
                <a:ea typeface="맑은 고딕"/>
                <a:cs typeface="+mn-ea"/>
              </a:rPr>
              <a:t> 설치된 디렉터리의 </a:t>
            </a:r>
            <a:r>
              <a:rPr lang="en-US" altLang="ko-KR" dirty="0" smtClean="0">
                <a:latin typeface="맑은 고딕"/>
                <a:ea typeface="맑은 고딕"/>
                <a:cs typeface="+mn-ea"/>
              </a:rPr>
              <a:t>[</a:t>
            </a:r>
            <a:r>
              <a:rPr lang="en-US" altLang="ko-KR" dirty="0" err="1" smtClean="0">
                <a:latin typeface="맑은 고딕"/>
                <a:ea typeface="맑은 고딕"/>
                <a:cs typeface="+mn-ea"/>
              </a:rPr>
              <a:t>webapps</a:t>
            </a:r>
            <a:r>
              <a:rPr lang="en-US" altLang="ko-KR" dirty="0" smtClean="0">
                <a:latin typeface="맑은 고딕"/>
                <a:ea typeface="맑은 고딕"/>
                <a:cs typeface="+mn-ea"/>
              </a:rPr>
              <a:t>] </a:t>
            </a:r>
            <a:r>
              <a:rPr lang="ko-KR" altLang="en-US" dirty="0" smtClean="0">
                <a:latin typeface="맑은 고딕"/>
                <a:ea typeface="맑은 고딕"/>
                <a:cs typeface="+mn-ea"/>
              </a:rPr>
              <a:t>폴더로 </a:t>
            </a:r>
            <a:r>
              <a:rPr lang="en-US" altLang="ko-KR" dirty="0" smtClean="0">
                <a:latin typeface="맑은 고딕"/>
                <a:ea typeface="맑은 고딕"/>
                <a:cs typeface="+mn-ea"/>
              </a:rPr>
              <a:t>.war </a:t>
            </a:r>
            <a:r>
              <a:rPr lang="ko-KR" altLang="en-US" dirty="0" smtClean="0">
                <a:latin typeface="맑은 고딕"/>
                <a:ea typeface="맑은 고딕"/>
                <a:cs typeface="+mn-ea"/>
              </a:rPr>
              <a:t>파일 이동</a:t>
            </a:r>
            <a:endParaRPr lang="en-US" altLang="ko-KR" dirty="0" smtClean="0">
              <a:latin typeface="맑은 고딕"/>
              <a:ea typeface="맑은 고딕"/>
              <a:cs typeface="+mn-ea"/>
            </a:endParaRPr>
          </a:p>
          <a:p>
            <a:pPr marL="1593850" lvl="2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dirty="0" err="1" smtClean="0">
                <a:latin typeface="맑은 고딕"/>
                <a:ea typeface="맑은 고딕"/>
                <a:cs typeface="+mn-ea"/>
              </a:rPr>
              <a:t>톰캣에서</a:t>
            </a:r>
            <a:r>
              <a:rPr lang="ko-KR" altLang="en-US" dirty="0" smtClean="0">
                <a:latin typeface="맑은 고딕"/>
                <a:ea typeface="맑은 고딕"/>
                <a:cs typeface="+mn-ea"/>
              </a:rPr>
              <a:t> 자동으로 압축을 풀어 사용함</a:t>
            </a:r>
            <a:endParaRPr lang="en-US" altLang="ko-KR" dirty="0" smtClean="0">
              <a:latin typeface="맑은 고딕"/>
              <a:ea typeface="맑은 고딕"/>
              <a:cs typeface="+mn-ea"/>
            </a:endParaRPr>
          </a:p>
          <a:p>
            <a:pPr lvl="1" indent="185420"/>
            <a:r>
              <a:rPr lang="ko-KR" altLang="en-US" dirty="0" smtClean="0">
                <a:latin typeface="맑은 고딕"/>
                <a:ea typeface="맑은 고딕"/>
                <a:cs typeface="+mn-ea"/>
              </a:rPr>
              <a:t>이와 같은 방법은 비효율적이며 불편한 점이 많음</a:t>
            </a:r>
            <a:endParaRPr lang="en-US" altLang="ko-KR" dirty="0" smtClean="0">
              <a:latin typeface="맑은 고딕"/>
              <a:ea typeface="맑은 고딕"/>
              <a:cs typeface="+mn-ea"/>
            </a:endParaRPr>
          </a:p>
          <a:p>
            <a:pPr lvl="2" indent="185420">
              <a:lnSpc>
                <a:spcPct val="150000"/>
              </a:lnSpc>
            </a:pPr>
            <a:r>
              <a:rPr lang="ko-KR" altLang="en-US" dirty="0" smtClean="0">
                <a:latin typeface="맑은 고딕"/>
                <a:ea typeface="맑은 고딕"/>
                <a:cs typeface="+mn-ea"/>
              </a:rPr>
              <a:t>해결책 </a:t>
            </a:r>
            <a:r>
              <a:rPr lang="en-US" altLang="ko-KR" dirty="0" smtClean="0">
                <a:latin typeface="맑은 고딕"/>
                <a:ea typeface="맑은 고딕"/>
                <a:cs typeface="+mn-ea"/>
              </a:rPr>
              <a:t>:</a:t>
            </a:r>
            <a:r>
              <a:rPr lang="ko-KR" altLang="en-US" dirty="0" smtClean="0">
                <a:latin typeface="맑은 고딕"/>
                <a:ea typeface="맑은 고딕"/>
                <a:cs typeface="+mn-ea"/>
              </a:rPr>
              <a:t> </a:t>
            </a:r>
            <a:r>
              <a:rPr lang="ko-KR" altLang="en-US" dirty="0" err="1" smtClean="0">
                <a:latin typeface="맑은 고딕"/>
                <a:ea typeface="맑은 고딕"/>
                <a:cs typeface="+mn-ea"/>
              </a:rPr>
              <a:t>데브옵스라</a:t>
            </a:r>
            <a:r>
              <a:rPr lang="ko-KR" altLang="en-US" dirty="0" smtClean="0">
                <a:latin typeface="맑은 고딕"/>
                <a:ea typeface="맑은 고딕"/>
                <a:cs typeface="+mn-ea"/>
              </a:rPr>
              <a:t> 불리는 개발</a:t>
            </a:r>
            <a:r>
              <a:rPr lang="ko-KR" altLang="en-US" dirty="0" smtClean="0">
                <a:latin typeface="함초롬돋움"/>
                <a:ea typeface="함초롬돋움"/>
                <a:cs typeface="함초롬돋움"/>
              </a:rPr>
              <a:t>⋅</a:t>
            </a:r>
            <a:r>
              <a:rPr lang="ko-KR" altLang="en-US" dirty="0" smtClean="0">
                <a:latin typeface="맑은 고딕"/>
                <a:ea typeface="맑은 고딕"/>
                <a:cs typeface="+mn-ea"/>
              </a:rPr>
              <a:t>운영 통합 </a:t>
            </a:r>
            <a:r>
              <a:rPr lang="ko-KR" altLang="en-US" dirty="0" err="1" smtClean="0">
                <a:latin typeface="맑은 고딕"/>
                <a:ea typeface="맑은 고딕"/>
                <a:cs typeface="+mn-ea"/>
              </a:rPr>
              <a:t>인프라스트럭처</a:t>
            </a:r>
            <a:endParaRPr lang="ko-KR" altLang="en-US" dirty="0">
              <a:latin typeface="맑은 고딕"/>
              <a:ea typeface="맑은 고딕"/>
              <a:cs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983769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C534FD01-F25B-4265-8EB2-BDCF248A9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effectLst>
                  <a:glow>
                    <a:prstClr val="black"/>
                  </a:glow>
                </a:effectLst>
                <a:latin typeface="맑은 고딕"/>
                <a:ea typeface="맑은 고딕"/>
              </a:rPr>
              <a:t>배포 프로세스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D652C891-7279-4706-9D0C-E16DD4F5FA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데브옵스</a:t>
            </a:r>
            <a:r>
              <a:rPr lang="en-US" altLang="ko-KR" dirty="0"/>
              <a:t>(</a:t>
            </a:r>
            <a:r>
              <a:rPr lang="en-US" altLang="ko-KR" dirty="0" err="1"/>
              <a:t>DevOps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개발</a:t>
            </a:r>
            <a:r>
              <a:rPr lang="en-US" altLang="ko-KR" dirty="0"/>
              <a:t>(Development)</a:t>
            </a:r>
            <a:r>
              <a:rPr lang="ko-KR" altLang="en-US" dirty="0"/>
              <a:t>과 운영</a:t>
            </a:r>
            <a:r>
              <a:rPr lang="en-US" altLang="ko-KR" dirty="0"/>
              <a:t>(Operation)</a:t>
            </a:r>
            <a:r>
              <a:rPr lang="ko-KR" altLang="en-US" dirty="0"/>
              <a:t>의 합성어 </a:t>
            </a:r>
          </a:p>
          <a:p>
            <a:pPr lvl="1"/>
            <a:r>
              <a:rPr lang="ko-KR" altLang="en-US" dirty="0" smtClean="0"/>
              <a:t>규모가 큰 소프트웨어의 </a:t>
            </a:r>
            <a:r>
              <a:rPr lang="ko-KR" altLang="en-US" dirty="0"/>
              <a:t>신속한 개발과 지속적 유지보수</a:t>
            </a:r>
            <a:r>
              <a:rPr lang="en-US" altLang="ko-KR" dirty="0"/>
              <a:t>, </a:t>
            </a:r>
            <a:r>
              <a:rPr lang="ko-KR" altLang="en-US" dirty="0"/>
              <a:t>배포 등의 운영을 병행하기 위한 노력을 통칭함</a:t>
            </a:r>
          </a:p>
          <a:p>
            <a:pPr lvl="1"/>
            <a:r>
              <a:rPr lang="ko-KR" altLang="en-US" dirty="0"/>
              <a:t>수시로 서비스를 배포하는 형태</a:t>
            </a:r>
            <a:r>
              <a:rPr lang="en-US" altLang="ko-KR" dirty="0"/>
              <a:t>, </a:t>
            </a:r>
            <a:r>
              <a:rPr lang="ko-KR" altLang="en-US" dirty="0"/>
              <a:t>웹 기반의 서비스 </a:t>
            </a:r>
            <a:r>
              <a:rPr lang="ko-KR" altLang="en-US" dirty="0" smtClean="0"/>
              <a:t>형태가 </a:t>
            </a:r>
            <a:r>
              <a:rPr lang="ko-KR" altLang="en-US" dirty="0"/>
              <a:t>필수요소로 </a:t>
            </a:r>
            <a:r>
              <a:rPr lang="ko-KR" altLang="en-US" dirty="0" smtClean="0"/>
              <a:t>자리잡음</a:t>
            </a:r>
            <a:endParaRPr lang="en-US" altLang="ko-KR" dirty="0"/>
          </a:p>
          <a:p>
            <a:pPr lvl="1"/>
            <a:r>
              <a:rPr lang="ko-KR" altLang="en-US" dirty="0"/>
              <a:t>이러한 새로운 전략을 위해 개발 팀과 운영 팀이 병합되어 개발</a:t>
            </a:r>
            <a:r>
              <a:rPr lang="en-US" altLang="ko-KR" dirty="0"/>
              <a:t>, </a:t>
            </a:r>
            <a:r>
              <a:rPr lang="ko-KR" altLang="en-US" dirty="0"/>
              <a:t>테스트</a:t>
            </a:r>
            <a:r>
              <a:rPr lang="en-US" altLang="ko-KR" dirty="0"/>
              <a:t>, </a:t>
            </a:r>
            <a:r>
              <a:rPr lang="ko-KR" altLang="en-US" dirty="0"/>
              <a:t>배포</a:t>
            </a:r>
            <a:r>
              <a:rPr lang="en-US" altLang="ko-KR" dirty="0"/>
              <a:t>, </a:t>
            </a:r>
            <a:r>
              <a:rPr lang="ko-KR" altLang="en-US" dirty="0" smtClean="0"/>
              <a:t>운영에 이르는 </a:t>
            </a:r>
            <a:r>
              <a:rPr lang="ko-KR" altLang="en-US" dirty="0"/>
              <a:t>애플리케이션 생명주기를 개발하게 </a:t>
            </a:r>
            <a:r>
              <a:rPr lang="ko-KR" altLang="en-US" dirty="0" smtClean="0"/>
              <a:t>됨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7061" y="3613083"/>
            <a:ext cx="4009879" cy="2241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3629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064144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C534FD01-F25B-4265-8EB2-BDCF248A9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effectLst>
                  <a:glow>
                    <a:prstClr val="black"/>
                  </a:glow>
                </a:effectLst>
                <a:latin typeface="맑은 고딕"/>
                <a:ea typeface="맑은 고딕"/>
              </a:rPr>
              <a:t>배포 프로세스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D652C891-7279-4706-9D0C-E16DD4F5FA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데브옵스의</a:t>
            </a:r>
            <a:r>
              <a:rPr lang="ko-KR" altLang="en-US" dirty="0"/>
              <a:t> 장점</a:t>
            </a:r>
          </a:p>
          <a:p>
            <a:pPr lvl="1"/>
            <a:r>
              <a:rPr lang="ko-KR" altLang="en-US" b="1" dirty="0"/>
              <a:t>빠른 속도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계획부터 배포까지 작업 속도를 빠르고 효율적으로 제공하기 때문에 시장 변화에 빠르게 대처하고 비즈니스 성과를 창출할 수 </a:t>
            </a:r>
            <a:r>
              <a:rPr lang="ko-KR" altLang="en-US" dirty="0" smtClean="0"/>
              <a:t>있음</a:t>
            </a:r>
            <a:endParaRPr lang="en-US" altLang="ko-KR" dirty="0"/>
          </a:p>
          <a:p>
            <a:pPr lvl="1"/>
            <a:r>
              <a:rPr lang="ko-KR" altLang="en-US" b="1" dirty="0"/>
              <a:t>빠른 배포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새로운 기능의 </a:t>
            </a:r>
            <a:r>
              <a:rPr lang="ko-KR" altLang="en-US" dirty="0" err="1"/>
              <a:t>릴리즈와</a:t>
            </a:r>
            <a:r>
              <a:rPr lang="ko-KR" altLang="en-US" dirty="0"/>
              <a:t> 오류 수정 속도가 </a:t>
            </a:r>
            <a:r>
              <a:rPr lang="ko-KR" altLang="en-US" dirty="0" smtClean="0"/>
              <a:t>빨라져 </a:t>
            </a:r>
            <a:r>
              <a:rPr lang="ko-KR" altLang="en-US" dirty="0"/>
              <a:t>고객의 요구에 빠르게 대응할 수 </a:t>
            </a:r>
            <a:r>
              <a:rPr lang="ko-KR" altLang="en-US" dirty="0" smtClean="0"/>
              <a:t>있음</a:t>
            </a:r>
            <a:endParaRPr lang="en-US" altLang="ko-KR" dirty="0"/>
          </a:p>
          <a:p>
            <a:pPr lvl="1"/>
            <a:r>
              <a:rPr lang="ko-KR" altLang="en-US" b="1" dirty="0"/>
              <a:t>안정성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지속적 통합</a:t>
            </a:r>
            <a:r>
              <a:rPr lang="en-US" altLang="ko-KR" dirty="0"/>
              <a:t>, </a:t>
            </a:r>
            <a:r>
              <a:rPr lang="ko-KR" altLang="en-US" dirty="0"/>
              <a:t>지속적 전달</a:t>
            </a:r>
            <a:r>
              <a:rPr lang="en-US" altLang="ko-KR" dirty="0"/>
              <a:t>, </a:t>
            </a:r>
            <a:r>
              <a:rPr lang="ko-KR" altLang="en-US" dirty="0"/>
              <a:t>모니터링</a:t>
            </a:r>
            <a:r>
              <a:rPr lang="en-US" altLang="ko-KR" dirty="0"/>
              <a:t>, </a:t>
            </a:r>
            <a:r>
              <a:rPr lang="ko-KR" altLang="en-US" dirty="0" err="1"/>
              <a:t>로깅을</a:t>
            </a:r>
            <a:r>
              <a:rPr lang="ko-KR" altLang="en-US" dirty="0"/>
              <a:t> 통해 안정적인 서비스 품질을 고객에게 제공할 수 </a:t>
            </a:r>
            <a:r>
              <a:rPr lang="ko-KR" altLang="en-US" dirty="0" smtClean="0"/>
              <a:t>있음</a:t>
            </a:r>
            <a:endParaRPr lang="en-US" altLang="ko-KR" dirty="0" smtClean="0"/>
          </a:p>
          <a:p>
            <a:pPr lvl="1"/>
            <a:r>
              <a:rPr lang="ko-KR" altLang="en-US" b="1" dirty="0" smtClean="0"/>
              <a:t>확장 </a:t>
            </a:r>
            <a:r>
              <a:rPr lang="ko-KR" altLang="en-US" b="1" dirty="0"/>
              <a:t>가능성 </a:t>
            </a:r>
            <a:r>
              <a:rPr lang="en-US" altLang="ko-KR" dirty="0"/>
              <a:t>: </a:t>
            </a:r>
            <a:r>
              <a:rPr lang="ko-KR" altLang="en-US" dirty="0"/>
              <a:t>복잡하거나 변화하는 시스템을 효율적으로 관리할 수 </a:t>
            </a:r>
            <a:r>
              <a:rPr lang="ko-KR" altLang="en-US" dirty="0" smtClean="0"/>
              <a:t>있음</a:t>
            </a:r>
            <a:endParaRPr lang="en-US" altLang="ko-KR" dirty="0"/>
          </a:p>
          <a:p>
            <a:pPr lvl="1"/>
            <a:r>
              <a:rPr lang="ko-KR" altLang="en-US" b="1" dirty="0"/>
              <a:t>협업 강화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개발 팀과 운영 팀이 긴밀하게 협력할 수 있기 때문에 책임을 공유할 수 </a:t>
            </a:r>
            <a:r>
              <a:rPr lang="ko-KR" altLang="en-US" dirty="0" smtClean="0"/>
              <a:t>있기 때문에 </a:t>
            </a:r>
            <a:r>
              <a:rPr lang="ko-KR" altLang="en-US" dirty="0"/>
              <a:t>비효율을 줄이고 시간을 절약할 수 </a:t>
            </a:r>
            <a:r>
              <a:rPr lang="ko-KR" altLang="en-US" dirty="0" smtClean="0"/>
              <a:t>있음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9139567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94F01BE4-1300-46E7-B4B5-ABDF78CA8B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effectLst>
                  <a:glow>
                    <a:prstClr val="black"/>
                  </a:glow>
                </a:effectLst>
                <a:latin typeface="맑은 고딕"/>
                <a:ea typeface="맑은 고딕"/>
              </a:rPr>
              <a:t>배포 프로세스</a:t>
            </a:r>
            <a:endParaRPr lang="ko-KR" altLang="en-US" dirty="0">
              <a:effectLst>
                <a:glow>
                  <a:prstClr val="black"/>
                </a:glow>
              </a:effectLst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D5E8D99D-D181-4DB4-836F-CD406BD7DD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dirty="0" err="1">
                <a:latin typeface="맑은 고딕"/>
                <a:ea typeface="맑은 고딕"/>
                <a:cs typeface="+mn-ea"/>
              </a:rPr>
              <a:t>데브옵스의</a:t>
            </a:r>
            <a:r>
              <a:rPr lang="ko-KR" dirty="0">
                <a:latin typeface="맑은 고딕"/>
                <a:ea typeface="맑은 고딕"/>
                <a:cs typeface="+mn-ea"/>
              </a:rPr>
              <a:t> 구성요소</a:t>
            </a:r>
            <a:endParaRPr lang="ko-KR" dirty="0">
              <a:latin typeface="맑은 고딕"/>
              <a:ea typeface="맑은 고딕"/>
            </a:endParaRPr>
          </a:p>
          <a:p>
            <a:pPr lvl="1" indent="185420"/>
            <a:r>
              <a:rPr lang="en-US" b="1" dirty="0">
                <a:cs typeface="+mn-ea"/>
              </a:rPr>
              <a:t>SCM(Source</a:t>
            </a:r>
            <a:r>
              <a:rPr lang="ko-KR" b="1" dirty="0">
                <a:latin typeface="맑은 고딕"/>
                <a:ea typeface="맑은 고딕"/>
                <a:cs typeface="+mn-ea"/>
              </a:rPr>
              <a:t> </a:t>
            </a:r>
            <a:r>
              <a:rPr lang="en-US" b="1" dirty="0">
                <a:cs typeface="+mn-ea"/>
              </a:rPr>
              <a:t>Code</a:t>
            </a:r>
            <a:r>
              <a:rPr lang="ko-KR" b="1" dirty="0">
                <a:latin typeface="맑은 고딕"/>
                <a:ea typeface="맑은 고딕"/>
                <a:cs typeface="+mn-ea"/>
              </a:rPr>
              <a:t> </a:t>
            </a:r>
            <a:r>
              <a:rPr lang="en-US" b="1" dirty="0">
                <a:cs typeface="+mn-ea"/>
              </a:rPr>
              <a:t>Management</a:t>
            </a:r>
            <a:r>
              <a:rPr lang="en-US" altLang="en-US" b="1" dirty="0"/>
              <a:t>) </a:t>
            </a:r>
            <a:r>
              <a:rPr lang="en-US" altLang="ko-KR" dirty="0">
                <a:latin typeface="맑은 고딕"/>
                <a:ea typeface="맑은 고딕"/>
                <a:cs typeface="+mn-ea"/>
              </a:rPr>
              <a:t>:</a:t>
            </a:r>
            <a:r>
              <a:rPr lang="ko-KR" altLang="en-US" dirty="0">
                <a:latin typeface="맑은 고딕"/>
                <a:ea typeface="맑은 고딕"/>
                <a:cs typeface="+mn-ea"/>
              </a:rPr>
              <a:t> 팀 단위의 소스코드 버전 관리</a:t>
            </a:r>
            <a:r>
              <a:rPr lang="en-US" altLang="ko-KR" dirty="0">
                <a:latin typeface="맑은 고딕"/>
                <a:ea typeface="맑은 고딕"/>
                <a:cs typeface="+mn-ea"/>
              </a:rPr>
              <a:t>,</a:t>
            </a:r>
            <a:r>
              <a:rPr lang="ko-KR" altLang="en-US" dirty="0">
                <a:latin typeface="맑은 고딕"/>
                <a:ea typeface="맑은 고딕"/>
                <a:cs typeface="+mn-ea"/>
              </a:rPr>
              <a:t> 깃</a:t>
            </a:r>
            <a:r>
              <a:rPr lang="en-US" altLang="ko-KR" dirty="0">
                <a:latin typeface="맑은 고딕"/>
                <a:ea typeface="맑은 고딕"/>
                <a:cs typeface="+mn-ea"/>
              </a:rPr>
              <a:t>,</a:t>
            </a:r>
            <a:r>
              <a:rPr lang="ko-KR" altLang="en-US" dirty="0">
                <a:latin typeface="맑은 고딕"/>
                <a:ea typeface="맑은 고딕"/>
                <a:cs typeface="+mn-ea"/>
              </a:rPr>
              <a:t> </a:t>
            </a:r>
            <a:r>
              <a:rPr lang="en-US" altLang="ko-KR" dirty="0">
                <a:latin typeface="맑은 고딕"/>
                <a:ea typeface="맑은 고딕"/>
                <a:cs typeface="+mn-ea"/>
              </a:rPr>
              <a:t>SVN</a:t>
            </a:r>
            <a:r>
              <a:rPr lang="ko-KR" altLang="en-US" dirty="0">
                <a:latin typeface="맑은 고딕"/>
                <a:ea typeface="맑은 고딕"/>
                <a:cs typeface="+mn-ea"/>
              </a:rPr>
              <a:t> 등의 도구를 </a:t>
            </a:r>
            <a:r>
              <a:rPr lang="ko-KR" altLang="en-US" dirty="0" smtClean="0">
                <a:latin typeface="맑은 고딕"/>
                <a:ea typeface="맑은 고딕"/>
                <a:cs typeface="+mn-ea"/>
              </a:rPr>
              <a:t>사용함</a:t>
            </a:r>
            <a:endParaRPr lang="ko-KR" altLang="en-US" dirty="0">
              <a:latin typeface="맑은 고딕"/>
              <a:ea typeface="맑은 고딕"/>
              <a:cs typeface="+mn-ea"/>
            </a:endParaRPr>
          </a:p>
          <a:p>
            <a:pPr lvl="1" indent="185420"/>
            <a:r>
              <a:rPr lang="en-US" altLang="ko-KR" b="1" dirty="0">
                <a:latin typeface="맑은 고딕"/>
                <a:ea typeface="맑은 고딕"/>
                <a:cs typeface="+mn-ea"/>
              </a:rPr>
              <a:t>CI(Continuous</a:t>
            </a:r>
            <a:r>
              <a:rPr lang="ko-KR" b="1" dirty="0">
                <a:latin typeface="맑은 고딕"/>
                <a:ea typeface="맑은 고딕"/>
                <a:cs typeface="+mn-ea"/>
              </a:rPr>
              <a:t> </a:t>
            </a:r>
            <a:r>
              <a:rPr lang="ko-KR" b="1" dirty="0" err="1">
                <a:latin typeface="맑은 고딕"/>
                <a:ea typeface="맑은 고딕"/>
                <a:cs typeface="+mn-ea"/>
              </a:rPr>
              <a:t>Integration</a:t>
            </a:r>
            <a:r>
              <a:rPr lang="ko-KR" altLang="en-US" b="1" dirty="0">
                <a:latin typeface="맑은 고딕"/>
                <a:ea typeface="맑은 고딕"/>
                <a:cs typeface="+mn-ea"/>
              </a:rPr>
              <a:t>)</a:t>
            </a:r>
            <a:r>
              <a:rPr lang="ko-KR" altLang="en-US" dirty="0">
                <a:latin typeface="맑은 고딕"/>
                <a:ea typeface="맑은 고딕"/>
                <a:cs typeface="+mn-ea"/>
              </a:rPr>
              <a:t> </a:t>
            </a:r>
            <a:r>
              <a:rPr lang="en-US" altLang="ko-KR" dirty="0">
                <a:latin typeface="맑은 고딕"/>
                <a:ea typeface="맑은 고딕"/>
                <a:cs typeface="+mn-ea"/>
              </a:rPr>
              <a:t>:</a:t>
            </a:r>
            <a:r>
              <a:rPr lang="ko-KR" altLang="en-US" dirty="0">
                <a:latin typeface="맑은 고딕"/>
                <a:ea typeface="맑은 고딕"/>
                <a:cs typeface="+mn-ea"/>
              </a:rPr>
              <a:t> </a:t>
            </a:r>
            <a:r>
              <a:rPr lang="ko-KR" dirty="0">
                <a:latin typeface="맑은 고딕"/>
                <a:ea typeface="맑은 고딕"/>
                <a:cs typeface="+mn-ea"/>
              </a:rPr>
              <a:t>빌드와 테스트의 통합</a:t>
            </a:r>
            <a:r>
              <a:rPr lang="en-US" altLang="ko-KR" dirty="0">
                <a:latin typeface="맑은 고딕"/>
                <a:ea typeface="맑은 고딕"/>
                <a:cs typeface="+mn-ea"/>
              </a:rPr>
              <a:t>,</a:t>
            </a:r>
            <a:r>
              <a:rPr lang="ko-KR" altLang="en-US" dirty="0">
                <a:latin typeface="맑은 고딕"/>
                <a:ea typeface="맑은 고딕"/>
                <a:cs typeface="+mn-ea"/>
              </a:rPr>
              <a:t> </a:t>
            </a:r>
            <a:r>
              <a:rPr lang="ko-KR" dirty="0" err="1">
                <a:latin typeface="맑은 고딕"/>
                <a:ea typeface="맑은 고딕"/>
                <a:cs typeface="+mn-ea"/>
              </a:rPr>
              <a:t>Jenkins</a:t>
            </a:r>
            <a:r>
              <a:rPr lang="en-US" altLang="ko-KR" dirty="0">
                <a:latin typeface="맑은 고딕"/>
                <a:ea typeface="맑은 고딕"/>
                <a:cs typeface="+mn-ea"/>
              </a:rPr>
              <a:t>,</a:t>
            </a:r>
            <a:r>
              <a:rPr lang="ko-KR" altLang="en-US" dirty="0">
                <a:latin typeface="맑은 고딕"/>
                <a:ea typeface="맑은 고딕"/>
                <a:cs typeface="+mn-ea"/>
              </a:rPr>
              <a:t> </a:t>
            </a:r>
            <a:r>
              <a:rPr lang="en-US" dirty="0">
                <a:cs typeface="+mn-ea"/>
              </a:rPr>
              <a:t>Travis</a:t>
            </a:r>
            <a:r>
              <a:rPr lang="ko-KR" dirty="0">
                <a:latin typeface="맑은 고딕"/>
                <a:ea typeface="맑은 고딕"/>
                <a:cs typeface="+mn-ea"/>
              </a:rPr>
              <a:t> </a:t>
            </a:r>
            <a:r>
              <a:rPr lang="en-US" dirty="0">
                <a:cs typeface="+mn-ea"/>
              </a:rPr>
              <a:t>CI</a:t>
            </a:r>
            <a:r>
              <a:rPr lang="ko-KR" dirty="0">
                <a:latin typeface="맑은 고딕"/>
                <a:ea typeface="맑은 고딕"/>
                <a:cs typeface="+mn-ea"/>
              </a:rPr>
              <a:t> 등의 도구를</a:t>
            </a:r>
            <a:r>
              <a:rPr lang="ko-KR" altLang="en-US" dirty="0">
                <a:latin typeface="맑은 고딕"/>
                <a:ea typeface="맑은 고딕"/>
                <a:cs typeface="+mn-ea"/>
              </a:rPr>
              <a:t> </a:t>
            </a:r>
            <a:r>
              <a:rPr lang="ko-KR" dirty="0" smtClean="0">
                <a:latin typeface="맑은 고딕"/>
                <a:ea typeface="맑은 고딕"/>
                <a:cs typeface="+mn-ea"/>
              </a:rPr>
              <a:t>사용</a:t>
            </a:r>
            <a:r>
              <a:rPr lang="ko-KR" altLang="en-US" dirty="0" smtClean="0">
                <a:latin typeface="맑은 고딕"/>
                <a:ea typeface="맑은 고딕"/>
                <a:cs typeface="+mn-ea"/>
              </a:rPr>
              <a:t>함</a:t>
            </a:r>
            <a:endParaRPr lang="ko-KR" altLang="en-US" dirty="0">
              <a:latin typeface="맑은 고딕"/>
              <a:ea typeface="맑은 고딕"/>
              <a:cs typeface="+mn-ea"/>
            </a:endParaRPr>
          </a:p>
          <a:p>
            <a:pPr lvl="1" indent="185420"/>
            <a:r>
              <a:rPr lang="en-US" altLang="ko-KR" b="1" dirty="0">
                <a:latin typeface="맑은 고딕"/>
                <a:ea typeface="맑은 고딕"/>
                <a:cs typeface="+mn-ea"/>
              </a:rPr>
              <a:t>CD(Continuous</a:t>
            </a:r>
            <a:r>
              <a:rPr lang="ko-KR" b="1" dirty="0">
                <a:latin typeface="맑은 고딕"/>
                <a:ea typeface="맑은 고딕"/>
                <a:cs typeface="+mn-ea"/>
              </a:rPr>
              <a:t> </a:t>
            </a:r>
            <a:r>
              <a:rPr lang="ko-KR" b="1" dirty="0" err="1">
                <a:latin typeface="맑은 고딕"/>
                <a:ea typeface="맑은 고딕"/>
                <a:cs typeface="+mn-ea"/>
              </a:rPr>
              <a:t>Deploy</a:t>
            </a:r>
            <a:r>
              <a:rPr lang="ko-KR" altLang="en-US" b="1" dirty="0">
                <a:latin typeface="맑은 고딕"/>
                <a:ea typeface="맑은 고딕"/>
                <a:cs typeface="+mn-ea"/>
              </a:rPr>
              <a:t>)</a:t>
            </a:r>
            <a:r>
              <a:rPr lang="ko-KR" altLang="en-US" dirty="0">
                <a:latin typeface="맑은 고딕"/>
                <a:ea typeface="맑은 고딕"/>
                <a:cs typeface="+mn-ea"/>
              </a:rPr>
              <a:t> </a:t>
            </a:r>
            <a:r>
              <a:rPr lang="en-US" altLang="ko-KR" dirty="0">
                <a:latin typeface="맑은 고딕"/>
                <a:ea typeface="맑은 고딕"/>
                <a:cs typeface="+mn-ea"/>
              </a:rPr>
              <a:t>:</a:t>
            </a:r>
            <a:r>
              <a:rPr lang="ko-KR" altLang="en-US" dirty="0">
                <a:latin typeface="맑은 고딕"/>
                <a:ea typeface="맑은 고딕"/>
                <a:cs typeface="+mn-ea"/>
              </a:rPr>
              <a:t> </a:t>
            </a:r>
            <a:r>
              <a:rPr lang="ko-KR" dirty="0">
                <a:latin typeface="맑은 고딕"/>
                <a:ea typeface="맑은 고딕"/>
                <a:cs typeface="+mn-ea"/>
              </a:rPr>
              <a:t>지속적인 배포, 원하는</a:t>
            </a:r>
            <a:r>
              <a:rPr lang="ko-KR" altLang="en-US" dirty="0">
                <a:latin typeface="맑은 고딕"/>
                <a:ea typeface="맑은 고딕"/>
                <a:cs typeface="+mn-ea"/>
              </a:rPr>
              <a:t> </a:t>
            </a:r>
            <a:r>
              <a:rPr lang="ko-KR" dirty="0">
                <a:latin typeface="맑은 고딕"/>
                <a:ea typeface="맑은 고딕"/>
                <a:cs typeface="+mn-ea"/>
              </a:rPr>
              <a:t>시점에 바로 </a:t>
            </a:r>
            <a:r>
              <a:rPr lang="ko-KR" altLang="en-US" dirty="0">
                <a:latin typeface="맑은 고딕"/>
                <a:ea typeface="맑은 고딕"/>
                <a:cs typeface="+mn-ea"/>
              </a:rPr>
              <a:t>배포가</a:t>
            </a:r>
            <a:r>
              <a:rPr lang="ko-KR" dirty="0">
                <a:latin typeface="맑은 고딕"/>
                <a:ea typeface="맑은 고딕"/>
                <a:cs typeface="+mn-ea"/>
              </a:rPr>
              <a:t> 가능한 설정이 </a:t>
            </a:r>
            <a:r>
              <a:rPr lang="ko-KR" dirty="0" smtClean="0">
                <a:latin typeface="맑은 고딕"/>
                <a:ea typeface="맑은 고딕"/>
                <a:cs typeface="+mn-ea"/>
              </a:rPr>
              <a:t>필요</a:t>
            </a:r>
            <a:r>
              <a:rPr lang="ko-KR" altLang="en-US" dirty="0">
                <a:latin typeface="맑은 고딕"/>
                <a:ea typeface="맑은 고딕"/>
                <a:cs typeface="+mn-ea"/>
              </a:rPr>
              <a:t>함</a:t>
            </a:r>
          </a:p>
          <a:p>
            <a:pPr lvl="1" indent="185420"/>
            <a:r>
              <a:rPr lang="en-US" altLang="ko-KR" b="1" dirty="0">
                <a:latin typeface="맑은 고딕"/>
                <a:ea typeface="맑은 고딕"/>
                <a:cs typeface="+mn-ea"/>
              </a:rPr>
              <a:t>CM(Configuration</a:t>
            </a:r>
            <a:r>
              <a:rPr lang="ko-KR" b="1" dirty="0">
                <a:latin typeface="맑은 고딕"/>
                <a:ea typeface="맑은 고딕"/>
                <a:cs typeface="+mn-ea"/>
              </a:rPr>
              <a:t> </a:t>
            </a:r>
            <a:r>
              <a:rPr lang="en-US" b="1" dirty="0">
                <a:cs typeface="+mn-ea"/>
              </a:rPr>
              <a:t>Management</a:t>
            </a:r>
            <a:r>
              <a:rPr lang="en-US" altLang="en-US" b="1" dirty="0"/>
              <a:t>)</a:t>
            </a:r>
            <a:r>
              <a:rPr lang="en-US" altLang="en-US" dirty="0"/>
              <a:t> </a:t>
            </a:r>
            <a:r>
              <a:rPr lang="en-US" altLang="ko-KR" dirty="0">
                <a:latin typeface="맑은 고딕"/>
                <a:ea typeface="맑은 고딕"/>
                <a:cs typeface="+mn-ea"/>
              </a:rPr>
              <a:t>:</a:t>
            </a:r>
            <a:r>
              <a:rPr lang="ko-KR" altLang="en-US" dirty="0">
                <a:latin typeface="맑은 고딕"/>
                <a:ea typeface="맑은 고딕"/>
                <a:cs typeface="+mn-ea"/>
              </a:rPr>
              <a:t> </a:t>
            </a:r>
            <a:r>
              <a:rPr lang="ko-KR" dirty="0">
                <a:latin typeface="맑은 고딕"/>
                <a:ea typeface="맑은 고딕"/>
                <a:cs typeface="+mn-ea"/>
              </a:rPr>
              <a:t>서비스</a:t>
            </a:r>
            <a:r>
              <a:rPr lang="ko-KR" altLang="en-US" dirty="0">
                <a:latin typeface="맑은 고딕"/>
                <a:ea typeface="맑은 고딕"/>
                <a:cs typeface="+mn-ea"/>
              </a:rPr>
              <a:t> </a:t>
            </a:r>
            <a:r>
              <a:rPr lang="ko-KR" dirty="0">
                <a:latin typeface="맑은 고딕"/>
                <a:ea typeface="맑은 고딕"/>
                <a:cs typeface="+mn-ea"/>
              </a:rPr>
              <a:t>설정의</a:t>
            </a:r>
            <a:r>
              <a:rPr lang="ko-KR" altLang="en-US" dirty="0">
                <a:latin typeface="맑은 고딕"/>
                <a:ea typeface="맑은 고딕"/>
                <a:cs typeface="+mn-ea"/>
              </a:rPr>
              <a:t> </a:t>
            </a:r>
            <a:r>
              <a:rPr lang="ko-KR" dirty="0">
                <a:latin typeface="맑은 고딕"/>
                <a:ea typeface="맑은 고딕"/>
                <a:cs typeface="+mn-ea"/>
              </a:rPr>
              <a:t>통합 관리, 운영</a:t>
            </a:r>
            <a:r>
              <a:rPr lang="ko-KR" altLang="en-US" dirty="0">
                <a:latin typeface="맑은 고딕"/>
                <a:ea typeface="맑은 고딕"/>
                <a:cs typeface="+mn-ea"/>
              </a:rPr>
              <a:t> </a:t>
            </a:r>
            <a:r>
              <a:rPr lang="ko-KR" dirty="0">
                <a:latin typeface="맑은 고딕"/>
                <a:ea typeface="맑은 고딕"/>
                <a:cs typeface="+mn-ea"/>
              </a:rPr>
              <a:t>서버</a:t>
            </a:r>
            <a:r>
              <a:rPr lang="ko-KR" altLang="en-US" dirty="0">
                <a:latin typeface="맑은 고딕"/>
                <a:ea typeface="맑은 고딕"/>
                <a:cs typeface="+mn-ea"/>
              </a:rPr>
              <a:t> </a:t>
            </a:r>
            <a:r>
              <a:rPr lang="ko-KR" dirty="0">
                <a:latin typeface="맑은 고딕"/>
                <a:ea typeface="맑은 고딕"/>
                <a:cs typeface="+mn-ea"/>
              </a:rPr>
              <a:t>OS, 라이브러리</a:t>
            </a:r>
            <a:r>
              <a:rPr lang="ko-KR" altLang="en-US" dirty="0">
                <a:latin typeface="맑은 고딕"/>
                <a:ea typeface="맑은 고딕"/>
                <a:cs typeface="+mn-ea"/>
              </a:rPr>
              <a:t> </a:t>
            </a:r>
            <a:r>
              <a:rPr lang="ko-KR" dirty="0">
                <a:latin typeface="맑은 고딕"/>
                <a:ea typeface="맑은 고딕"/>
                <a:cs typeface="+mn-ea"/>
              </a:rPr>
              <a:t>버전,</a:t>
            </a:r>
            <a:r>
              <a:rPr lang="ko-KR" altLang="en-US" dirty="0">
                <a:latin typeface="맑은 고딕"/>
                <a:ea typeface="맑은 고딕"/>
                <a:cs typeface="+mn-ea"/>
              </a:rPr>
              <a:t> </a:t>
            </a:r>
            <a:r>
              <a:rPr lang="ko-KR" dirty="0">
                <a:latin typeface="맑은 고딕"/>
                <a:ea typeface="맑은 고딕"/>
                <a:cs typeface="+mn-ea"/>
              </a:rPr>
              <a:t>컴파일</a:t>
            </a:r>
            <a:r>
              <a:rPr lang="ko-KR" altLang="en-US" dirty="0">
                <a:latin typeface="맑은 고딕"/>
                <a:ea typeface="맑은 고딕"/>
                <a:cs typeface="+mn-ea"/>
              </a:rPr>
              <a:t> 등을 </a:t>
            </a:r>
            <a:r>
              <a:rPr lang="ko-KR" dirty="0" smtClean="0">
                <a:latin typeface="맑은 고딕"/>
                <a:ea typeface="맑은 고딕"/>
                <a:cs typeface="+mn-ea"/>
              </a:rPr>
              <a:t>포함</a:t>
            </a:r>
            <a:r>
              <a:rPr lang="ko-KR" altLang="en-US" dirty="0" smtClean="0">
                <a:latin typeface="맑은 고딕"/>
                <a:ea typeface="맑은 고딕"/>
                <a:cs typeface="+mn-ea"/>
              </a:rPr>
              <a:t>함</a:t>
            </a:r>
            <a:endParaRPr lang="ko-KR" altLang="en-US" dirty="0">
              <a:latin typeface="맑은 고딕"/>
              <a:ea typeface="맑은 고딕"/>
              <a:cs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13524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2E85D0CD-5CB0-49E7-AD2F-FCB16E1DDE7C}"/>
              </a:ext>
            </a:extLst>
          </p:cNvPr>
          <p:cNvSpPr txBox="1"/>
          <p:nvPr/>
        </p:nvSpPr>
        <p:spPr>
          <a:xfrm>
            <a:off x="170954" y="2456892"/>
            <a:ext cx="8802093" cy="194421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altLang="ko-KR" sz="4000" b="1" dirty="0">
                <a:latin typeface="+mj-lt"/>
                <a:ea typeface="굴림"/>
              </a:rPr>
              <a:t>Section 03</a:t>
            </a:r>
            <a:endParaRPr lang="en-US" altLang="ko-KR" sz="4000" b="1" dirty="0">
              <a:latin typeface="+mj-lt"/>
            </a:endParaRPr>
          </a:p>
          <a:p>
            <a:pPr algn="ctr"/>
            <a:r>
              <a:rPr lang="ko-KR" sz="4000" b="1" dirty="0">
                <a:latin typeface="Malgun Gothic"/>
                <a:ea typeface="Malgun Gothic"/>
              </a:rPr>
              <a:t>자바 웹 개발환경 구축</a:t>
            </a:r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42226152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C58EE21-9DF9-46B1-89B2-AF4B8B631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effectLst>
                  <a:glow>
                    <a:prstClr val="black"/>
                  </a:glow>
                </a:effectLst>
                <a:latin typeface="맑은 고딕"/>
                <a:ea typeface="맑은 고딕"/>
              </a:rPr>
              <a:t>JDK 설치하기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5C574A68-405B-4153-AACB-C64E3A14DB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AdoptOpenJDK</a:t>
            </a:r>
            <a:r>
              <a:rPr lang="ko-KR" altLang="en-US" dirty="0"/>
              <a:t> 설치하기</a:t>
            </a:r>
            <a:endParaRPr lang="en-US" altLang="ko-KR" dirty="0"/>
          </a:p>
          <a:p>
            <a:pPr marL="698500" lvl="1" indent="-342900">
              <a:buFont typeface="+mj-ea"/>
              <a:buAutoNum type="circleNumDbPlain"/>
            </a:pPr>
            <a:r>
              <a:rPr lang="ko-KR" altLang="en-US" dirty="0"/>
              <a:t>웹 브라우저에서 </a:t>
            </a:r>
            <a:r>
              <a:rPr lang="en-US" altLang="ko-KR" dirty="0"/>
              <a:t>https://adoptopenjdk.net</a:t>
            </a:r>
            <a:r>
              <a:rPr lang="ko-KR" altLang="en-US" dirty="0"/>
              <a:t>에 접속하여 ‘</a:t>
            </a:r>
            <a:r>
              <a:rPr lang="en-US" altLang="ko-KR" dirty="0"/>
              <a:t>OpenJDK 11 (LTS)’ </a:t>
            </a:r>
            <a:r>
              <a:rPr lang="ko-KR" altLang="en-US" dirty="0"/>
              <a:t>버전을 선택하고 </a:t>
            </a:r>
            <a:r>
              <a:rPr lang="en-US" altLang="ko-KR" dirty="0"/>
              <a:t>JVM</a:t>
            </a:r>
            <a:r>
              <a:rPr lang="ko-KR" altLang="en-US" dirty="0"/>
              <a:t>은 ‘</a:t>
            </a:r>
            <a:r>
              <a:rPr lang="en-US" altLang="ko-KR" dirty="0" err="1"/>
              <a:t>HotSpot</a:t>
            </a:r>
            <a:r>
              <a:rPr lang="en-US" altLang="ko-KR" dirty="0"/>
              <a:t>’</a:t>
            </a:r>
            <a:r>
              <a:rPr lang="ko-KR" altLang="en-US" dirty="0"/>
              <a:t>을 선택한 후</a:t>
            </a:r>
            <a:r>
              <a:rPr lang="en-US" altLang="ko-KR" dirty="0"/>
              <a:t>, &lt;Latest release&gt;</a:t>
            </a:r>
            <a:r>
              <a:rPr lang="ko-KR" altLang="en-US" dirty="0"/>
              <a:t>를 클릭하여 다운로드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09A47D4E-AE48-4D33-B49D-ED3AF9903A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5841" y="2415776"/>
            <a:ext cx="4692318" cy="3020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5995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C58EE21-9DF9-46B1-89B2-AF4B8B631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effectLst>
                  <a:glow>
                    <a:prstClr val="black"/>
                  </a:glow>
                </a:effectLst>
                <a:latin typeface="맑은 고딕"/>
                <a:ea typeface="맑은 고딕"/>
              </a:rPr>
              <a:t>JDK 설치하기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5C574A68-405B-4153-AACB-C64E3A14DB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AdoptOpenJDK</a:t>
            </a:r>
            <a:r>
              <a:rPr lang="ko-KR" altLang="en-US" dirty="0"/>
              <a:t> 설치하기</a:t>
            </a:r>
            <a:endParaRPr lang="en-US" altLang="ko-KR" dirty="0"/>
          </a:p>
          <a:p>
            <a:pPr marL="698500" lvl="1" indent="-342900">
              <a:buFont typeface="+mj-ea"/>
              <a:buAutoNum type="circleNumDbPlain" startAt="2"/>
            </a:pPr>
            <a:r>
              <a:rPr lang="ko-KR" altLang="en-US" dirty="0"/>
              <a:t>다운로드한 파일을 실행하고</a:t>
            </a:r>
            <a:r>
              <a:rPr lang="en-US" altLang="ko-KR" dirty="0"/>
              <a:t>, &lt;Next&gt;</a:t>
            </a:r>
            <a:r>
              <a:rPr lang="ko-KR" altLang="en-US" dirty="0"/>
              <a:t>를 클릭하여 설치 진행하기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0E86C182-0043-4040-8F21-87B7434479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9263" y="1916832"/>
            <a:ext cx="6245475" cy="2390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9840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C58EE21-9DF9-46B1-89B2-AF4B8B631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effectLst>
                  <a:glow>
                    <a:prstClr val="black"/>
                  </a:glow>
                </a:effectLst>
                <a:latin typeface="맑은 고딕"/>
                <a:ea typeface="맑은 고딕"/>
              </a:rPr>
              <a:t>JDK 설치하기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5C574A68-405B-4153-AACB-C64E3A14DB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AdoptOpenJDK</a:t>
            </a:r>
            <a:r>
              <a:rPr lang="ko-KR" altLang="en-US" dirty="0"/>
              <a:t> 설치하기</a:t>
            </a:r>
            <a:endParaRPr lang="en-US" altLang="ko-KR" dirty="0"/>
          </a:p>
          <a:p>
            <a:pPr marL="698500" lvl="1" indent="-342900">
              <a:buFont typeface="+mj-ea"/>
              <a:buAutoNum type="circleNumDbPlain" startAt="3"/>
            </a:pPr>
            <a:r>
              <a:rPr lang="en-US" altLang="ko-KR" dirty="0"/>
              <a:t>[Custom Setup] </a:t>
            </a:r>
            <a:r>
              <a:rPr lang="ko-KR" altLang="en-US" dirty="0"/>
              <a:t>창에서 설치 옵션을 기본값으로 두고 </a:t>
            </a:r>
            <a:r>
              <a:rPr lang="en-US" altLang="ko-KR" dirty="0"/>
              <a:t>&lt;Next&gt;</a:t>
            </a:r>
            <a:r>
              <a:rPr lang="ko-KR" altLang="en-US" dirty="0"/>
              <a:t>를 클릭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en-US" altLang="ko-KR" dirty="0"/>
              <a:t>‘Add to PATH’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별도의 작업 없이 윈도우 </a:t>
            </a:r>
            <a:r>
              <a:rPr lang="en-US" altLang="ko-KR" dirty="0"/>
              <a:t>PATH</a:t>
            </a:r>
            <a:r>
              <a:rPr lang="ko-KR" altLang="en-US" dirty="0"/>
              <a:t>에 </a:t>
            </a:r>
            <a:r>
              <a:rPr lang="en-US" altLang="ko-KR" dirty="0"/>
              <a:t>JDK </a:t>
            </a:r>
            <a:r>
              <a:rPr lang="ko-KR" altLang="en-US" dirty="0"/>
              <a:t>설치 경로를 추가하는 옵션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en-US" altLang="ko-KR" dirty="0"/>
              <a:t>‘Associate.jar’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jar </a:t>
            </a:r>
            <a:r>
              <a:rPr lang="ko-KR" altLang="en-US" dirty="0"/>
              <a:t>파일 실행을 연동하는 옵션</a:t>
            </a:r>
            <a:r>
              <a:rPr lang="en-US" altLang="ko-KR" dirty="0"/>
              <a:t> </a:t>
            </a:r>
          </a:p>
          <a:p>
            <a:pPr lvl="2">
              <a:lnSpc>
                <a:spcPct val="150000"/>
              </a:lnSpc>
            </a:pPr>
            <a:r>
              <a:rPr lang="en-US" altLang="ko-KR" dirty="0"/>
              <a:t>‘Set JAVA_HOME variable’</a:t>
            </a:r>
            <a:r>
              <a:rPr lang="ko-KR" altLang="en-US" dirty="0"/>
              <a:t>에는 체크하지 않기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454B9B27-5447-4E47-AA37-F6B6A5E678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3385" y="2677966"/>
            <a:ext cx="4077230" cy="3199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4235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C58EE21-9DF9-46B1-89B2-AF4B8B631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effectLst>
                  <a:glow>
                    <a:prstClr val="black"/>
                  </a:glow>
                </a:effectLst>
                <a:latin typeface="맑은 고딕"/>
                <a:ea typeface="맑은 고딕"/>
              </a:rPr>
              <a:t>JDK 설치하기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5C574A68-405B-4153-AACB-C64E3A14DB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AdoptOpenJDK</a:t>
            </a:r>
            <a:r>
              <a:rPr lang="ko-KR" altLang="en-US" dirty="0"/>
              <a:t> 설치하기</a:t>
            </a:r>
            <a:endParaRPr lang="en-US" altLang="ko-KR" dirty="0"/>
          </a:p>
          <a:p>
            <a:pPr marL="698500" lvl="1" indent="-342900">
              <a:buFont typeface="+mj-ea"/>
              <a:buAutoNum type="circleNumDbPlain" startAt="4"/>
            </a:pPr>
            <a:r>
              <a:rPr lang="en-US" altLang="ko-KR" dirty="0"/>
              <a:t>&lt;Install&gt;</a:t>
            </a:r>
            <a:r>
              <a:rPr lang="ko-KR" altLang="en-US" dirty="0"/>
              <a:t>을 클릭하여 설치를 진행하고</a:t>
            </a:r>
            <a:r>
              <a:rPr lang="en-US" altLang="ko-KR" dirty="0"/>
              <a:t>, </a:t>
            </a:r>
            <a:r>
              <a:rPr lang="ko-KR" altLang="en-US" dirty="0"/>
              <a:t>설치가 끝나면 </a:t>
            </a:r>
            <a:r>
              <a:rPr lang="en-US" altLang="ko-KR" dirty="0"/>
              <a:t>&lt;Finish&gt;</a:t>
            </a:r>
            <a:r>
              <a:rPr lang="ko-KR" altLang="en-US" dirty="0"/>
              <a:t>를 클릭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7006517C-AB34-4F94-B8A4-46EDC4DC4B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9263" y="1916832"/>
            <a:ext cx="6245475" cy="238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9295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C58EE21-9DF9-46B1-89B2-AF4B8B631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effectLst>
                  <a:glow>
                    <a:prstClr val="black"/>
                  </a:glow>
                </a:effectLst>
                <a:latin typeface="맑은 고딕"/>
                <a:ea typeface="맑은 고딕"/>
              </a:rPr>
              <a:t>JDK 설치하기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5C574A68-405B-4153-AACB-C64E3A14DB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AdoptOpenJDK</a:t>
            </a:r>
            <a:r>
              <a:rPr lang="ko-KR" altLang="en-US" dirty="0"/>
              <a:t> 설치하기</a:t>
            </a:r>
            <a:endParaRPr lang="en-US" altLang="ko-KR" dirty="0"/>
          </a:p>
          <a:p>
            <a:pPr marL="698500" lvl="1" indent="-342900">
              <a:buFont typeface="+mj-ea"/>
              <a:buAutoNum type="circleNumDbPlain" startAt="5"/>
            </a:pPr>
            <a:r>
              <a:rPr lang="ko-KR" altLang="en-US" dirty="0"/>
              <a:t>설치가 완료되면 윈도우의 시작 버튼에서 ‘</a:t>
            </a:r>
            <a:r>
              <a:rPr lang="en-US" altLang="ko-KR" dirty="0" err="1"/>
              <a:t>cmd</a:t>
            </a:r>
            <a:r>
              <a:rPr lang="en-US" altLang="ko-KR" dirty="0"/>
              <a:t>’</a:t>
            </a:r>
            <a:r>
              <a:rPr lang="ko-KR" altLang="en-US" dirty="0"/>
              <a:t>를 입력하여 명령 프롬프트 창을 띄우고 ‘</a:t>
            </a:r>
            <a:r>
              <a:rPr lang="en-US" altLang="ko-KR" dirty="0"/>
              <a:t>java –version’</a:t>
            </a:r>
            <a:r>
              <a:rPr lang="ko-KR" altLang="en-US" dirty="0"/>
              <a:t>을 입력</a:t>
            </a:r>
            <a:endParaRPr lang="en-US" altLang="ko-KR" dirty="0"/>
          </a:p>
          <a:p>
            <a:pPr marL="1593850" lvl="2" indent="-342900"/>
            <a:r>
              <a:rPr lang="ko-KR" altLang="en-US" dirty="0"/>
              <a:t>설치된 </a:t>
            </a:r>
            <a:r>
              <a:rPr lang="en-US" altLang="ko-KR" dirty="0"/>
              <a:t>OpenJDK</a:t>
            </a:r>
            <a:r>
              <a:rPr lang="ko-KR" altLang="en-US" dirty="0"/>
              <a:t>의 버전이 나오면 정상적으로 설치된 것임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52F3FFE4-6B13-4422-9EFF-0A11DF41A4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5841" y="2280049"/>
            <a:ext cx="4692318" cy="2197325"/>
          </a:xfrm>
          <a:prstGeom prst="rect">
            <a:avLst/>
          </a:prstGeom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6788" y="4093514"/>
            <a:ext cx="5710425" cy="22658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998783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C58EE21-9DF9-46B1-89B2-AF4B8B631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effectLst>
                  <a:glow>
                    <a:prstClr val="black"/>
                  </a:glow>
                </a:effectLst>
                <a:latin typeface="맑은 고딕"/>
                <a:ea typeface="맑은 고딕"/>
              </a:rPr>
              <a:t>아파치 </a:t>
            </a:r>
            <a:r>
              <a:rPr lang="ko-KR" altLang="en-US" dirty="0" err="1">
                <a:effectLst>
                  <a:glow>
                    <a:prstClr val="black"/>
                  </a:glow>
                </a:effectLst>
                <a:latin typeface="맑은 고딕"/>
                <a:ea typeface="맑은 고딕"/>
              </a:rPr>
              <a:t>톰캣</a:t>
            </a:r>
            <a:r>
              <a:rPr lang="ko-KR" altLang="en-US" dirty="0">
                <a:effectLst>
                  <a:glow>
                    <a:prstClr val="black"/>
                  </a:glow>
                </a:effectLst>
                <a:latin typeface="맑은 고딕"/>
                <a:ea typeface="맑은 고딕"/>
              </a:rPr>
              <a:t> 설치하기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5C574A68-405B-4153-AACB-C64E3A14DB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아파치 </a:t>
            </a:r>
            <a:r>
              <a:rPr lang="ko-KR" altLang="en-US" dirty="0" err="1" smtClean="0"/>
              <a:t>톰캣</a:t>
            </a:r>
            <a:r>
              <a:rPr lang="ko-KR" altLang="en-US" dirty="0" smtClean="0"/>
              <a:t> 압축 버전</a:t>
            </a:r>
            <a:r>
              <a:rPr lang="en-US" altLang="ko-KR" dirty="0" smtClean="0"/>
              <a:t>(zip) </a:t>
            </a:r>
            <a:r>
              <a:rPr lang="ko-KR" altLang="en-US" dirty="0" smtClean="0"/>
              <a:t>설치하기</a:t>
            </a:r>
            <a:endParaRPr lang="en-US" altLang="ko-KR" dirty="0" smtClean="0"/>
          </a:p>
          <a:p>
            <a:pPr marL="698500" lvl="1" indent="-342900">
              <a:buFont typeface="+mj-ea"/>
              <a:buAutoNum type="circleNumDbPlain"/>
            </a:pPr>
            <a:r>
              <a:rPr lang="ko-KR" altLang="en-US" dirty="0"/>
              <a:t>웹 브라우저에서 </a:t>
            </a:r>
            <a:r>
              <a:rPr lang="en-US" altLang="ko-KR" dirty="0"/>
              <a:t>https://tomcat.apache.org/download-90.cgi</a:t>
            </a:r>
            <a:r>
              <a:rPr lang="ko-KR" altLang="en-US" dirty="0"/>
              <a:t>에 접속하여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[</a:t>
            </a:r>
            <a:r>
              <a:rPr lang="en-US" altLang="ko-KR" dirty="0" smtClean="0"/>
              <a:t>Binary Distributions</a:t>
            </a:r>
            <a:r>
              <a:rPr lang="en-US" altLang="ko-KR" dirty="0"/>
              <a:t>] → [Core] → [zip]</a:t>
            </a:r>
            <a:r>
              <a:rPr lang="ko-KR" altLang="en-US" dirty="0"/>
              <a:t>을 선택하여 </a:t>
            </a:r>
            <a:r>
              <a:rPr lang="ko-KR" altLang="en-US" dirty="0" smtClean="0"/>
              <a:t>다운로드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148" y="2067718"/>
            <a:ext cx="5677705" cy="3377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7069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C58EE21-9DF9-46B1-89B2-AF4B8B631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effectLst>
                  <a:glow>
                    <a:prstClr val="black"/>
                  </a:glow>
                </a:effectLst>
                <a:latin typeface="맑은 고딕"/>
                <a:ea typeface="맑은 고딕"/>
              </a:rPr>
              <a:t>아파치 </a:t>
            </a:r>
            <a:r>
              <a:rPr lang="ko-KR" altLang="en-US" dirty="0" err="1">
                <a:effectLst>
                  <a:glow>
                    <a:prstClr val="black"/>
                  </a:glow>
                </a:effectLst>
                <a:latin typeface="맑은 고딕"/>
                <a:ea typeface="맑은 고딕"/>
              </a:rPr>
              <a:t>톰캣</a:t>
            </a:r>
            <a:r>
              <a:rPr lang="ko-KR" altLang="en-US" dirty="0">
                <a:effectLst>
                  <a:glow>
                    <a:prstClr val="black"/>
                  </a:glow>
                </a:effectLst>
                <a:latin typeface="맑은 고딕"/>
                <a:ea typeface="맑은 고딕"/>
              </a:rPr>
              <a:t> 설치하기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5C574A68-405B-4153-AACB-C64E3A14DB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아파치 </a:t>
            </a:r>
            <a:r>
              <a:rPr lang="ko-KR" altLang="en-US" dirty="0" err="1" smtClean="0"/>
              <a:t>톰캣</a:t>
            </a:r>
            <a:r>
              <a:rPr lang="ko-KR" altLang="en-US" dirty="0" smtClean="0"/>
              <a:t> 압축 버전</a:t>
            </a:r>
            <a:r>
              <a:rPr lang="en-US" altLang="ko-KR" dirty="0" smtClean="0"/>
              <a:t>(zip) </a:t>
            </a:r>
            <a:r>
              <a:rPr lang="ko-KR" altLang="en-US" dirty="0" smtClean="0"/>
              <a:t>설치하기</a:t>
            </a:r>
            <a:endParaRPr lang="en-US" altLang="ko-KR" dirty="0" smtClean="0"/>
          </a:p>
          <a:p>
            <a:pPr marL="698500" lvl="1" indent="-342900">
              <a:buFont typeface="+mj-ea"/>
              <a:buAutoNum type="circleNumDbPlain" startAt="2"/>
            </a:pPr>
            <a:r>
              <a:rPr lang="ko-KR" altLang="en-US" dirty="0" err="1"/>
              <a:t>다운로드한</a:t>
            </a:r>
            <a:r>
              <a:rPr lang="ko-KR" altLang="en-US" dirty="0"/>
              <a:t> ‘</a:t>
            </a:r>
            <a:r>
              <a:rPr lang="en-US" altLang="ko-KR" dirty="0"/>
              <a:t>apache-tomcat-9.0.zip’ </a:t>
            </a:r>
            <a:r>
              <a:rPr lang="ko-KR" altLang="en-US" dirty="0"/>
              <a:t>파일의 압축을 풀고 </a:t>
            </a:r>
            <a:r>
              <a:rPr lang="en-US" altLang="ko-KR" dirty="0"/>
              <a:t>C</a:t>
            </a:r>
            <a:r>
              <a:rPr lang="ko-KR" altLang="en-US" dirty="0"/>
              <a:t>드라이브에 </a:t>
            </a:r>
            <a:r>
              <a:rPr lang="ko-KR" altLang="en-US" dirty="0" smtClean="0"/>
              <a:t>옮</a:t>
            </a:r>
            <a:r>
              <a:rPr lang="ko-KR" altLang="en-US" dirty="0"/>
              <a:t>김</a:t>
            </a:r>
            <a:r>
              <a:rPr lang="en-US" altLang="ko-KR" dirty="0" smtClean="0"/>
              <a:t> </a:t>
            </a:r>
          </a:p>
          <a:p>
            <a:pPr marL="1593850" lvl="2" indent="-342900">
              <a:lnSpc>
                <a:spcPct val="150000"/>
              </a:lnSpc>
            </a:pPr>
            <a:r>
              <a:rPr lang="ko-KR" altLang="en-US" dirty="0" smtClean="0"/>
              <a:t>주의할 점</a:t>
            </a:r>
            <a:r>
              <a:rPr lang="en-US" altLang="ko-KR" dirty="0" smtClean="0"/>
              <a:t>) </a:t>
            </a:r>
            <a:r>
              <a:rPr lang="en-US" altLang="ko-KR" dirty="0"/>
              <a:t>[apache-tomcat-9] </a:t>
            </a:r>
            <a:r>
              <a:rPr lang="ko-KR" altLang="en-US" dirty="0"/>
              <a:t>폴더 밑에 바로 </a:t>
            </a:r>
            <a:r>
              <a:rPr lang="en-US" altLang="ko-KR" dirty="0"/>
              <a:t>[bin], [</a:t>
            </a:r>
            <a:r>
              <a:rPr lang="en-US" altLang="ko-KR" dirty="0" err="1"/>
              <a:t>conf</a:t>
            </a:r>
            <a:r>
              <a:rPr lang="en-US" altLang="ko-KR" dirty="0"/>
              <a:t>], [lib] </a:t>
            </a:r>
            <a:r>
              <a:rPr lang="ko-KR" altLang="en-US" dirty="0"/>
              <a:t>등의 폴더가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보이도록 </a:t>
            </a:r>
            <a:r>
              <a:rPr lang="ko-KR" altLang="en-US" dirty="0" smtClean="0"/>
              <a:t>복사해야 함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1225" y="2364013"/>
            <a:ext cx="5161550" cy="2649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3584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 bwMode="auto">
          <a:xfrm>
            <a:off x="4190245" y="836712"/>
            <a:ext cx="4620239" cy="2246769"/>
          </a:xfrm>
          <a:prstGeom prst="rect">
            <a:avLst/>
          </a:prstGeom>
        </p:spPr>
        <p:txBody>
          <a:bodyPr wrap="none"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 marL="0" marR="0" indent="0" algn="r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4000" b="1" dirty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Chapter 02</a:t>
            </a:r>
            <a:endParaRPr lang="en-US" altLang="ko-KR" sz="4000" b="1" baseline="0" dirty="0">
              <a:solidFill>
                <a:schemeClr val="bg1">
                  <a:lumMod val="95000"/>
                </a:schemeClr>
              </a:solidFill>
              <a:latin typeface="+mj-ea"/>
              <a:ea typeface="+mj-ea"/>
            </a:endParaRPr>
          </a:p>
          <a:p>
            <a:pPr marL="0" marR="0" indent="0" algn="r" defTabSz="914400" rtl="0" eaLnBrk="1" fontAlgn="base" latinLnBrk="1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4000" b="1" kern="1200" spc="-150" dirty="0">
                <a:latin typeface="+mj-ea"/>
                <a:ea typeface="+mj-ea"/>
              </a:rPr>
              <a:t>자바 웹 개발을 위한</a:t>
            </a:r>
            <a:endParaRPr kumimoji="1" lang="en-US" altLang="ko-KR" sz="4000" b="1" kern="1200" spc="-150" dirty="0">
              <a:latin typeface="+mj-ea"/>
              <a:ea typeface="+mj-ea"/>
            </a:endParaRPr>
          </a:p>
          <a:p>
            <a:pPr marL="0" marR="0" indent="0" algn="r" defTabSz="914400" rtl="0" eaLnBrk="1" fontAlgn="base" latinLnBrk="1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000" b="1" spc="-150" dirty="0">
                <a:latin typeface="+mj-ea"/>
                <a:ea typeface="+mj-ea"/>
              </a:rPr>
              <a:t>환경 구축</a:t>
            </a:r>
            <a:endParaRPr kumimoji="1" lang="en-US" altLang="ko-KR" sz="4000" b="1" kern="1200" spc="-15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6212194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C58EE21-9DF9-46B1-89B2-AF4B8B631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effectLst>
                  <a:glow>
                    <a:prstClr val="black"/>
                  </a:glow>
                </a:effectLst>
                <a:latin typeface="맑은 고딕"/>
                <a:ea typeface="맑은 고딕"/>
              </a:rPr>
              <a:t>이클립스 설치하기</a:t>
            </a:r>
            <a:endParaRPr lang="ko-KR" altLang="en-US" dirty="0" err="1"/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5C574A68-405B-4153-AACB-C64E3A14DB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웹 </a:t>
            </a:r>
            <a:r>
              <a:rPr lang="ko-KR" altLang="en-US" dirty="0" smtClean="0"/>
              <a:t>개발용 </a:t>
            </a:r>
            <a:r>
              <a:rPr lang="ko-KR" altLang="en-US" dirty="0" err="1" smtClean="0"/>
              <a:t>이클립스</a:t>
            </a:r>
            <a:r>
              <a:rPr lang="en-US" altLang="ko-KR" dirty="0"/>
              <a:t>(</a:t>
            </a:r>
            <a:r>
              <a:rPr lang="en-US" altLang="ko-KR" dirty="0" smtClean="0"/>
              <a:t>Eclipse </a:t>
            </a:r>
            <a:r>
              <a:rPr lang="en-US" altLang="ko-KR" dirty="0"/>
              <a:t>IDE for Java Enterprise </a:t>
            </a:r>
            <a:r>
              <a:rPr lang="en-US" altLang="ko-KR" dirty="0" smtClean="0"/>
              <a:t>Developer) </a:t>
            </a:r>
            <a:r>
              <a:rPr lang="ko-KR" altLang="en-US" dirty="0" smtClean="0"/>
              <a:t>설치</a:t>
            </a:r>
            <a:endParaRPr lang="en-US" altLang="ko-KR" dirty="0" smtClean="0"/>
          </a:p>
          <a:p>
            <a:pPr marL="698500" lvl="1" indent="-342900">
              <a:buFont typeface="+mj-ea"/>
              <a:buAutoNum type="circleNumDbPlain"/>
            </a:pPr>
            <a:r>
              <a:rPr lang="ko-KR" altLang="en-US" dirty="0"/>
              <a:t>웹 브라우저에서 </a:t>
            </a:r>
            <a:r>
              <a:rPr lang="en-US" altLang="ko-KR" dirty="0"/>
              <a:t>https://www.eclipse.org/downloads/</a:t>
            </a:r>
            <a:r>
              <a:rPr lang="ko-KR" altLang="en-US" dirty="0"/>
              <a:t>에 접속하여 </a:t>
            </a:r>
            <a:r>
              <a:rPr lang="en-US" altLang="ko-KR" dirty="0"/>
              <a:t>&lt;Download x86_64&gt;</a:t>
            </a:r>
            <a:r>
              <a:rPr lang="ko-KR" altLang="en-US" dirty="0"/>
              <a:t>를 </a:t>
            </a:r>
            <a:r>
              <a:rPr lang="ko-KR" altLang="en-US" dirty="0" smtClean="0"/>
              <a:t>클릭</a:t>
            </a:r>
            <a:r>
              <a:rPr lang="en-US" altLang="ko-KR" dirty="0" smtClean="0"/>
              <a:t>. </a:t>
            </a:r>
            <a:r>
              <a:rPr lang="ko-KR" altLang="en-US" dirty="0"/>
              <a:t>이어지는 화면에서 </a:t>
            </a:r>
            <a:r>
              <a:rPr lang="en-US" altLang="ko-KR" dirty="0"/>
              <a:t>&lt;Download&gt;</a:t>
            </a:r>
            <a:r>
              <a:rPr lang="ko-KR" altLang="en-US" dirty="0"/>
              <a:t>를 클릭하고 </a:t>
            </a:r>
            <a:r>
              <a:rPr lang="ko-KR" altLang="en-US" dirty="0" smtClean="0"/>
              <a:t>설치 진행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488" y="2058079"/>
            <a:ext cx="7557025" cy="3603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1750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C58EE21-9DF9-46B1-89B2-AF4B8B631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effectLst>
                  <a:glow>
                    <a:prstClr val="black"/>
                  </a:glow>
                </a:effectLst>
                <a:latin typeface="맑은 고딕"/>
                <a:ea typeface="맑은 고딕"/>
              </a:rPr>
              <a:t>이클립스 설치하기</a:t>
            </a:r>
            <a:endParaRPr lang="ko-KR" altLang="en-US" dirty="0" err="1"/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5C574A68-405B-4153-AACB-C64E3A14DB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웹 </a:t>
            </a:r>
            <a:r>
              <a:rPr lang="ko-KR" altLang="en-US" dirty="0" smtClean="0"/>
              <a:t>개발용 </a:t>
            </a:r>
            <a:r>
              <a:rPr lang="ko-KR" altLang="en-US" dirty="0" err="1" smtClean="0"/>
              <a:t>이클립스</a:t>
            </a:r>
            <a:r>
              <a:rPr lang="en-US" altLang="ko-KR" dirty="0"/>
              <a:t>(</a:t>
            </a:r>
            <a:r>
              <a:rPr lang="en-US" altLang="ko-KR" dirty="0" smtClean="0"/>
              <a:t>Eclipse </a:t>
            </a:r>
            <a:r>
              <a:rPr lang="en-US" altLang="ko-KR" dirty="0"/>
              <a:t>IDE for Java Enterprise </a:t>
            </a:r>
            <a:r>
              <a:rPr lang="en-US" altLang="ko-KR" dirty="0" smtClean="0"/>
              <a:t>Developer) </a:t>
            </a:r>
            <a:r>
              <a:rPr lang="ko-KR" altLang="en-US" dirty="0" smtClean="0"/>
              <a:t>설치</a:t>
            </a:r>
            <a:endParaRPr lang="en-US" altLang="ko-KR" dirty="0" smtClean="0"/>
          </a:p>
          <a:p>
            <a:pPr marL="698500" lvl="1" indent="-342900">
              <a:buFont typeface="+mj-ea"/>
              <a:buAutoNum type="circleNumDbPlain"/>
            </a:pPr>
            <a:r>
              <a:rPr lang="en-US" altLang="ko-KR" dirty="0"/>
              <a:t>[</a:t>
            </a:r>
            <a:r>
              <a:rPr lang="en-US" altLang="ko-KR" dirty="0" err="1"/>
              <a:t>eclipseinstaller</a:t>
            </a:r>
            <a:r>
              <a:rPr lang="en-US" altLang="ko-KR" dirty="0"/>
              <a:t>] </a:t>
            </a:r>
            <a:r>
              <a:rPr lang="ko-KR" altLang="en-US" dirty="0"/>
              <a:t>창에서 ‘</a:t>
            </a:r>
            <a:r>
              <a:rPr lang="en-US" altLang="ko-KR" dirty="0"/>
              <a:t>Eclipse IDE for Enterprise Java Developers’</a:t>
            </a:r>
            <a:r>
              <a:rPr lang="ko-KR" altLang="en-US" dirty="0"/>
              <a:t>를 </a:t>
            </a:r>
            <a:r>
              <a:rPr lang="ko-KR" altLang="en-US" dirty="0" smtClean="0"/>
              <a:t>선택</a:t>
            </a:r>
            <a:r>
              <a:rPr lang="en-US" altLang="ko-KR" dirty="0" smtClean="0"/>
              <a:t> </a:t>
            </a:r>
          </a:p>
          <a:p>
            <a:pPr marL="1593850" lvl="2" indent="-342900">
              <a:lnSpc>
                <a:spcPct val="150000"/>
              </a:lnSpc>
            </a:pPr>
            <a:r>
              <a:rPr lang="ko-KR" altLang="en-US" dirty="0" smtClean="0"/>
              <a:t>이후 </a:t>
            </a:r>
            <a:r>
              <a:rPr lang="ko-KR" altLang="en-US" dirty="0"/>
              <a:t>나오는 라이선스 및 권한 설정은 모두 동의에 </a:t>
            </a:r>
            <a:r>
              <a:rPr lang="ko-KR" altLang="en-US" dirty="0" smtClean="0"/>
              <a:t>체크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8331" y="2058079"/>
            <a:ext cx="3507339" cy="3603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7837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C58EE21-9DF9-46B1-89B2-AF4B8B631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effectLst>
                  <a:glow>
                    <a:prstClr val="black"/>
                  </a:glow>
                </a:effectLst>
                <a:latin typeface="맑은 고딕"/>
                <a:ea typeface="맑은 고딕"/>
              </a:rPr>
              <a:t>이클립스 설치하기</a:t>
            </a:r>
            <a:endParaRPr lang="ko-KR" altLang="en-US" dirty="0" err="1"/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5C574A68-405B-4153-AACB-C64E3A14DB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워크스페이스 지정</a:t>
            </a:r>
            <a:endParaRPr lang="ko-KR" altLang="en-US" dirty="0"/>
          </a:p>
          <a:p>
            <a:pPr lvl="1"/>
            <a:r>
              <a:rPr lang="ko-KR" altLang="en-US" dirty="0" err="1"/>
              <a:t>이클립스에서</a:t>
            </a:r>
            <a:r>
              <a:rPr lang="ko-KR" altLang="en-US" dirty="0"/>
              <a:t> 프로젝트 및 소스코드를 </a:t>
            </a:r>
            <a:r>
              <a:rPr lang="ko-KR" altLang="en-US" dirty="0" smtClean="0"/>
              <a:t>관리하기 </a:t>
            </a:r>
            <a:r>
              <a:rPr lang="ko-KR" altLang="en-US" dirty="0"/>
              <a:t>위한 저장 공간을 </a:t>
            </a:r>
            <a:r>
              <a:rPr lang="ko-KR" altLang="en-US" dirty="0" smtClean="0"/>
              <a:t>의미함</a:t>
            </a:r>
            <a:r>
              <a:rPr lang="en-US" altLang="ko-KR" dirty="0" smtClean="0"/>
              <a:t> </a:t>
            </a:r>
          </a:p>
          <a:p>
            <a:pPr lvl="2">
              <a:lnSpc>
                <a:spcPct val="150000"/>
              </a:lnSpc>
            </a:pPr>
            <a:r>
              <a:rPr lang="ko-KR" altLang="en-US" dirty="0" smtClean="0"/>
              <a:t>하나의 </a:t>
            </a:r>
            <a:r>
              <a:rPr lang="ko-KR" altLang="en-US" dirty="0"/>
              <a:t>개발 프로젝트에 여러 </a:t>
            </a:r>
            <a:r>
              <a:rPr lang="ko-KR" altLang="en-US" dirty="0" err="1"/>
              <a:t>이클립스</a:t>
            </a:r>
            <a:r>
              <a:rPr lang="ko-KR" altLang="en-US" dirty="0"/>
              <a:t> 프로젝트가 있을 수 있으며</a:t>
            </a:r>
            <a:r>
              <a:rPr lang="en-US" altLang="ko-KR" dirty="0"/>
              <a:t>,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개발 </a:t>
            </a:r>
            <a:r>
              <a:rPr lang="ko-KR" altLang="en-US" dirty="0"/>
              <a:t>단위에 따라 워크스페이스를 달리 둘 수도 </a:t>
            </a:r>
            <a:r>
              <a:rPr lang="ko-KR" altLang="en-US" dirty="0" smtClean="0"/>
              <a:t>있음</a:t>
            </a:r>
            <a:endParaRPr lang="en-US" altLang="ko-KR" dirty="0" smtClean="0"/>
          </a:p>
          <a:p>
            <a:pPr marL="698500" lvl="1" indent="-342900">
              <a:buFont typeface="+mj-ea"/>
              <a:buAutoNum type="circleNumDbPlain" startAt="3"/>
            </a:pPr>
            <a:r>
              <a:rPr lang="ko-KR" altLang="en-US" dirty="0" err="1"/>
              <a:t>이클립스를</a:t>
            </a:r>
            <a:r>
              <a:rPr lang="ko-KR" altLang="en-US" dirty="0"/>
              <a:t> 실행하면 </a:t>
            </a:r>
            <a:r>
              <a:rPr lang="en-US" altLang="ko-KR" dirty="0" smtClean="0"/>
              <a:t>[</a:t>
            </a:r>
            <a:r>
              <a:rPr lang="en-US" altLang="ko-KR" dirty="0"/>
              <a:t>Select a directory as workspace]</a:t>
            </a:r>
            <a:r>
              <a:rPr lang="ko-KR" altLang="en-US" dirty="0"/>
              <a:t>라는 </a:t>
            </a:r>
            <a:r>
              <a:rPr lang="ko-KR" altLang="en-US" dirty="0" smtClean="0"/>
              <a:t>워크스페이스를 </a:t>
            </a:r>
            <a:r>
              <a:rPr lang="ko-KR" altLang="en-US" dirty="0"/>
              <a:t>선택하는 창이 </a:t>
            </a:r>
            <a:r>
              <a:rPr lang="ko-KR" altLang="en-US" dirty="0" smtClean="0"/>
              <a:t>나옴</a:t>
            </a:r>
            <a:r>
              <a:rPr lang="en-US" altLang="ko-KR" dirty="0" smtClean="0"/>
              <a:t>. </a:t>
            </a:r>
            <a:r>
              <a:rPr lang="ko-KR" altLang="en-US" dirty="0" smtClean="0"/>
              <a:t>여기서는 </a:t>
            </a:r>
            <a:r>
              <a:rPr lang="en-US" altLang="ko-KR" dirty="0" smtClean="0"/>
              <a:t>C</a:t>
            </a:r>
            <a:r>
              <a:rPr lang="ko-KR" altLang="en-US" dirty="0"/>
              <a:t>드라이브의 </a:t>
            </a:r>
            <a:r>
              <a:rPr lang="en-US" altLang="ko-KR" dirty="0"/>
              <a:t>[</a:t>
            </a:r>
            <a:r>
              <a:rPr lang="en-US" altLang="ko-KR" dirty="0" err="1"/>
              <a:t>Dev</a:t>
            </a:r>
            <a:r>
              <a:rPr lang="en-US" altLang="ko-KR" dirty="0" smtClean="0"/>
              <a:t>]→[</a:t>
            </a:r>
            <a:r>
              <a:rPr lang="en-US" altLang="ko-KR" dirty="0"/>
              <a:t>Workspace]</a:t>
            </a:r>
            <a:r>
              <a:rPr lang="ko-KR" altLang="en-US" dirty="0"/>
              <a:t>를 기본 </a:t>
            </a:r>
            <a:r>
              <a:rPr lang="ko-KR" altLang="en-US" dirty="0" smtClean="0"/>
              <a:t>경로로 함</a:t>
            </a:r>
            <a:r>
              <a:rPr lang="en-US" altLang="ko-KR" dirty="0" smtClean="0"/>
              <a:t> </a:t>
            </a:r>
          </a:p>
          <a:p>
            <a:pPr marL="1593850" lvl="2" indent="-342900"/>
            <a:r>
              <a:rPr lang="ko-KR" altLang="en-US" dirty="0" smtClean="0"/>
              <a:t>주의할 점</a:t>
            </a:r>
            <a:r>
              <a:rPr lang="en-US" altLang="ko-KR" dirty="0" smtClean="0"/>
              <a:t>) </a:t>
            </a:r>
            <a:r>
              <a:rPr lang="ko-KR" altLang="en-US" dirty="0" smtClean="0"/>
              <a:t>반드시 </a:t>
            </a:r>
            <a:r>
              <a:rPr lang="ko-KR" altLang="en-US" dirty="0"/>
              <a:t>워크스페이스의 폴더 위치를 기억하고 확인해야 </a:t>
            </a:r>
            <a:r>
              <a:rPr lang="ko-KR" altLang="en-US" dirty="0" smtClean="0"/>
              <a:t>함</a:t>
            </a:r>
            <a:endParaRPr lang="en-US" altLang="ko-KR" dirty="0" smtClean="0"/>
          </a:p>
          <a:p>
            <a:pPr marL="1593850" lvl="2" indent="-342900"/>
            <a:endParaRPr lang="en-US" altLang="ko-KR" dirty="0"/>
          </a:p>
          <a:p>
            <a:pPr marL="1593850" lvl="2" indent="-342900"/>
            <a:endParaRPr lang="en-US" altLang="ko-KR" dirty="0" smtClean="0"/>
          </a:p>
          <a:p>
            <a:pPr marL="1593850" lvl="2" indent="-342900"/>
            <a:endParaRPr lang="en-US" altLang="ko-KR" dirty="0"/>
          </a:p>
          <a:p>
            <a:pPr marL="1593850" lvl="2" indent="-342900"/>
            <a:endParaRPr lang="en-US" altLang="ko-KR" dirty="0" smtClean="0"/>
          </a:p>
          <a:p>
            <a:pPr marL="1593850" lvl="2" indent="-342900"/>
            <a:endParaRPr lang="en-US" altLang="ko-KR" dirty="0"/>
          </a:p>
          <a:p>
            <a:pPr marL="1593850" lvl="2" indent="-342900"/>
            <a:endParaRPr lang="en-US" altLang="ko-KR" dirty="0" smtClean="0"/>
          </a:p>
          <a:p>
            <a:pPr marL="1593850" lvl="2" indent="-342900"/>
            <a:endParaRPr lang="en-US" altLang="ko-KR" dirty="0"/>
          </a:p>
          <a:p>
            <a:pPr marL="1593850" lvl="2" indent="-342900"/>
            <a:endParaRPr lang="en-US" altLang="ko-KR" dirty="0" smtClean="0"/>
          </a:p>
          <a:p>
            <a:pPr marL="698500" lvl="1" indent="-342900">
              <a:buFont typeface="+mj-ea"/>
              <a:buAutoNum type="circleNumDbPlain" startAt="4"/>
            </a:pPr>
            <a:r>
              <a:rPr lang="ko-KR" altLang="en-US" dirty="0"/>
              <a:t>실행이 완료되면 나오는 </a:t>
            </a:r>
            <a:r>
              <a:rPr lang="en-US" altLang="ko-KR" dirty="0"/>
              <a:t>[Welcome] </a:t>
            </a:r>
            <a:r>
              <a:rPr lang="ko-KR" altLang="en-US" dirty="0"/>
              <a:t>화면에서 오른쪽 상단의 </a:t>
            </a:r>
            <a:r>
              <a:rPr lang="en-US" altLang="ko-KR" dirty="0"/>
              <a:t>&lt;Hide&gt; </a:t>
            </a:r>
            <a:r>
              <a:rPr lang="ko-KR" altLang="en-US" dirty="0"/>
              <a:t>버튼을 눌러 메인 </a:t>
            </a:r>
            <a:r>
              <a:rPr lang="ko-KR" altLang="en-US" dirty="0" smtClean="0"/>
              <a:t>작업 </a:t>
            </a:r>
            <a:r>
              <a:rPr lang="ko-KR" altLang="en-US" dirty="0"/>
              <a:t>화면으로 </a:t>
            </a:r>
            <a:r>
              <a:rPr lang="ko-KR" altLang="en-US" dirty="0" smtClean="0"/>
              <a:t>들어감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2431" y="3284984"/>
            <a:ext cx="4199136" cy="1908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6070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C58EE21-9DF9-46B1-89B2-AF4B8B631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effectLst>
                  <a:glow>
                    <a:prstClr val="black"/>
                  </a:glow>
                </a:effectLst>
                <a:latin typeface="맑은 고딕"/>
                <a:ea typeface="맑은 고딕"/>
              </a:rPr>
              <a:t>이클립스 환경 설정하기</a:t>
            </a:r>
            <a:endParaRPr lang="ko-KR" altLang="en-US" dirty="0" err="1"/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5C574A68-405B-4153-AACB-C64E3A14DB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텍스트 </a:t>
            </a:r>
            <a:r>
              <a:rPr lang="ko-KR" altLang="en-US" dirty="0" err="1" smtClean="0"/>
              <a:t>인코딩</a:t>
            </a:r>
            <a:r>
              <a:rPr lang="ko-KR" altLang="en-US" dirty="0" smtClean="0"/>
              <a:t> 설정하기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한글은 </a:t>
            </a:r>
            <a:r>
              <a:rPr lang="ko-KR" altLang="en-US" dirty="0"/>
              <a:t>여러 문제를 발생시키는 원인이 </a:t>
            </a:r>
            <a:r>
              <a:rPr lang="ko-KR" altLang="en-US" dirty="0" smtClean="0"/>
              <a:t>되기 때문에</a:t>
            </a:r>
            <a:r>
              <a:rPr lang="en-US" altLang="ko-KR" dirty="0" smtClean="0"/>
              <a:t> </a:t>
            </a:r>
            <a:r>
              <a:rPr lang="ko-KR" altLang="en-US" dirty="0" smtClean="0"/>
              <a:t>캐릭터 </a:t>
            </a:r>
            <a:r>
              <a:rPr lang="ko-KR" altLang="en-US" dirty="0" err="1" smtClean="0"/>
              <a:t>인코딩으로</a:t>
            </a:r>
            <a:r>
              <a:rPr lang="ko-KR" altLang="en-US" dirty="0" smtClean="0"/>
              <a:t>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 </a:t>
            </a:r>
            <a:r>
              <a:rPr lang="ko-KR" altLang="en-US" dirty="0" smtClean="0"/>
              <a:t>유니코드 </a:t>
            </a:r>
            <a:r>
              <a:rPr lang="ko-KR" altLang="en-US" dirty="0" err="1"/>
              <a:t>인코드</a:t>
            </a:r>
            <a:r>
              <a:rPr lang="ko-KR" altLang="en-US" dirty="0"/>
              <a:t> 방식 중 </a:t>
            </a:r>
            <a:r>
              <a:rPr lang="en-US" altLang="ko-KR" dirty="0"/>
              <a:t>UTF-8</a:t>
            </a:r>
            <a:r>
              <a:rPr lang="ko-KR" altLang="en-US" dirty="0"/>
              <a:t>을 기본으로 </a:t>
            </a:r>
            <a:r>
              <a:rPr lang="ko-KR" altLang="en-US" dirty="0" smtClean="0"/>
              <a:t>사용함</a:t>
            </a:r>
            <a:endParaRPr lang="en-US" altLang="ko-KR" dirty="0" smtClean="0"/>
          </a:p>
          <a:p>
            <a:pPr marL="698500" lvl="1" indent="-342900">
              <a:buFont typeface="+mj-ea"/>
              <a:buAutoNum type="circleNumDbPlain"/>
            </a:pPr>
            <a:r>
              <a:rPr lang="en-US" altLang="ko-KR" dirty="0"/>
              <a:t>[Window] → [Preferences]</a:t>
            </a:r>
            <a:r>
              <a:rPr lang="ko-KR" altLang="en-US" dirty="0"/>
              <a:t>를 클릭하여 설정 화면을 </a:t>
            </a:r>
            <a:r>
              <a:rPr lang="ko-KR" altLang="en-US" dirty="0" smtClean="0"/>
              <a:t>열기</a:t>
            </a:r>
            <a:r>
              <a:rPr lang="en-US" altLang="ko-KR" dirty="0" smtClean="0"/>
              <a:t>. </a:t>
            </a:r>
            <a:r>
              <a:rPr lang="en-US" altLang="ko-KR" dirty="0"/>
              <a:t>[General] → [Content Types] → [Text]</a:t>
            </a:r>
            <a:r>
              <a:rPr lang="ko-KR" altLang="en-US" dirty="0"/>
              <a:t>를 선택하고</a:t>
            </a:r>
            <a:r>
              <a:rPr lang="en-US" altLang="ko-KR" dirty="0"/>
              <a:t>, [Default encoding]</a:t>
            </a:r>
            <a:r>
              <a:rPr lang="ko-KR" altLang="en-US" dirty="0"/>
              <a:t>에 ‘</a:t>
            </a:r>
            <a:r>
              <a:rPr lang="en-US" altLang="ko-KR" dirty="0"/>
              <a:t>utf-8’</a:t>
            </a:r>
            <a:r>
              <a:rPr lang="ko-KR" altLang="en-US" dirty="0"/>
              <a:t>을 입력하고 </a:t>
            </a:r>
            <a:r>
              <a:rPr lang="en-US" altLang="ko-KR" dirty="0"/>
              <a:t>&lt;Update&gt; </a:t>
            </a:r>
            <a:r>
              <a:rPr lang="ko-KR" altLang="en-US" dirty="0" smtClean="0"/>
              <a:t>버튼 클릭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8549" y="2798198"/>
            <a:ext cx="3886902" cy="3871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340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C58EE21-9DF9-46B1-89B2-AF4B8B631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effectLst>
                  <a:glow>
                    <a:prstClr val="black"/>
                  </a:glow>
                </a:effectLst>
                <a:latin typeface="맑은 고딕"/>
                <a:ea typeface="맑은 고딕"/>
              </a:rPr>
              <a:t>이클립스 환경 설정하기</a:t>
            </a:r>
            <a:endParaRPr lang="ko-KR" altLang="en-US" dirty="0" err="1"/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5C574A68-405B-4153-AACB-C64E3A14DB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텍스트 </a:t>
            </a:r>
            <a:r>
              <a:rPr lang="ko-KR" altLang="en-US" dirty="0" err="1" smtClean="0"/>
              <a:t>인코딩</a:t>
            </a:r>
            <a:r>
              <a:rPr lang="ko-KR" altLang="en-US" dirty="0" smtClean="0"/>
              <a:t> 설정하기</a:t>
            </a:r>
            <a:endParaRPr lang="en-US" altLang="ko-KR" dirty="0" smtClean="0"/>
          </a:p>
          <a:p>
            <a:pPr marL="698500" lvl="1" indent="-342900">
              <a:buFont typeface="+mj-ea"/>
              <a:buAutoNum type="circleNumDbPlain" startAt="2"/>
            </a:pPr>
            <a:r>
              <a:rPr lang="en-US" altLang="ko-KR" dirty="0"/>
              <a:t>HTML, CSS, JSP</a:t>
            </a:r>
            <a:r>
              <a:rPr lang="ko-KR" altLang="en-US" dirty="0"/>
              <a:t>의 캐릭터 </a:t>
            </a:r>
            <a:r>
              <a:rPr lang="ko-KR" altLang="en-US" dirty="0" err="1"/>
              <a:t>인코딩</a:t>
            </a:r>
            <a:r>
              <a:rPr lang="ko-KR" altLang="en-US" dirty="0"/>
              <a:t> 설정도 </a:t>
            </a:r>
            <a:r>
              <a:rPr lang="ko-KR" altLang="en-US" dirty="0" smtClean="0"/>
              <a:t>변경하기</a:t>
            </a:r>
            <a:r>
              <a:rPr lang="en-US" altLang="ko-KR" dirty="0"/>
              <a:t>.</a:t>
            </a:r>
            <a:r>
              <a:rPr lang="en-US" altLang="ko-KR" dirty="0" smtClean="0"/>
              <a:t> </a:t>
            </a:r>
            <a:r>
              <a:rPr lang="en-US" altLang="ko-KR" dirty="0"/>
              <a:t>[Web] → [HTML Files]</a:t>
            </a:r>
            <a:r>
              <a:rPr lang="ko-KR" altLang="en-US" dirty="0"/>
              <a:t>를 선택하고 다음 그림과 같이 </a:t>
            </a:r>
            <a:r>
              <a:rPr lang="ko-KR" altLang="en-US" dirty="0" err="1"/>
              <a:t>인코딩</a:t>
            </a:r>
            <a:r>
              <a:rPr lang="ko-KR" altLang="en-US" dirty="0"/>
              <a:t> 항목을 ‘</a:t>
            </a:r>
            <a:r>
              <a:rPr lang="en-US" altLang="ko-KR" dirty="0"/>
              <a:t>ISO 10646/Unicode(UTF-8)’</a:t>
            </a:r>
            <a:r>
              <a:rPr lang="ko-KR" altLang="en-US" dirty="0"/>
              <a:t>로 </a:t>
            </a:r>
            <a:r>
              <a:rPr lang="ko-KR" altLang="en-US" dirty="0" smtClean="0"/>
              <a:t>변경</a:t>
            </a:r>
            <a:r>
              <a:rPr lang="en-US" altLang="ko-KR" dirty="0" smtClean="0"/>
              <a:t> </a:t>
            </a:r>
          </a:p>
          <a:p>
            <a:pPr marL="1593850" lvl="2" indent="-342900"/>
            <a:r>
              <a:rPr lang="ko-KR" altLang="en-US" dirty="0" smtClean="0"/>
              <a:t>같은 </a:t>
            </a:r>
            <a:r>
              <a:rPr lang="ko-KR" altLang="en-US" dirty="0"/>
              <a:t>방식으로 </a:t>
            </a:r>
            <a:r>
              <a:rPr lang="en-US" altLang="ko-KR" dirty="0"/>
              <a:t>[CSS Files]</a:t>
            </a:r>
            <a:r>
              <a:rPr lang="ko-KR" altLang="en-US" dirty="0"/>
              <a:t>와 </a:t>
            </a:r>
            <a:r>
              <a:rPr lang="en-US" altLang="ko-KR" dirty="0"/>
              <a:t>[JSP Files]</a:t>
            </a:r>
            <a:r>
              <a:rPr lang="ko-KR" altLang="en-US" dirty="0"/>
              <a:t>도 </a:t>
            </a:r>
            <a:r>
              <a:rPr lang="ko-KR" altLang="en-US" dirty="0" smtClean="0"/>
              <a:t>변경하기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8549" y="2348880"/>
            <a:ext cx="3886902" cy="3839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5962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C58EE21-9DF9-46B1-89B2-AF4B8B631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effectLst>
                  <a:glow>
                    <a:prstClr val="black"/>
                  </a:glow>
                </a:effectLst>
                <a:latin typeface="맑은 고딕"/>
                <a:ea typeface="맑은 고딕"/>
              </a:rPr>
              <a:t>이클립스 환경 설정하기</a:t>
            </a:r>
            <a:endParaRPr lang="ko-KR" altLang="en-US" dirty="0" err="1"/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5C574A68-405B-4153-AACB-C64E3A14DB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웹 </a:t>
            </a:r>
            <a:r>
              <a:rPr lang="ko-KR" altLang="en-US" dirty="0"/>
              <a:t>브</a:t>
            </a:r>
            <a:r>
              <a:rPr lang="ko-KR" altLang="en-US" dirty="0" smtClean="0"/>
              <a:t>라우저 설정</a:t>
            </a:r>
            <a:endParaRPr lang="en-US" altLang="ko-KR" dirty="0" smtClean="0"/>
          </a:p>
          <a:p>
            <a:pPr lvl="1"/>
            <a:r>
              <a:rPr lang="ko-KR" altLang="en-US" dirty="0" err="1"/>
              <a:t>이클립스에서</a:t>
            </a:r>
            <a:r>
              <a:rPr lang="ko-KR" altLang="en-US" dirty="0"/>
              <a:t> 화면 결과를 확인할 때 </a:t>
            </a:r>
            <a:r>
              <a:rPr lang="ko-KR" altLang="en-US" dirty="0" err="1"/>
              <a:t>이클립스</a:t>
            </a:r>
            <a:r>
              <a:rPr lang="ko-KR" altLang="en-US" dirty="0"/>
              <a:t> ‘내장 웹 브라우저’ 또는 ‘외부 웹 브라우저’</a:t>
            </a:r>
            <a:r>
              <a:rPr lang="ko-KR" altLang="en-US" dirty="0" err="1"/>
              <a:t>를</a:t>
            </a:r>
            <a:r>
              <a:rPr lang="ko-KR" altLang="en-US" dirty="0"/>
              <a:t> </a:t>
            </a:r>
            <a:r>
              <a:rPr lang="ko-KR" altLang="en-US" dirty="0" smtClean="0"/>
              <a:t>선택할 </a:t>
            </a:r>
            <a:r>
              <a:rPr lang="ko-KR" altLang="en-US" dirty="0"/>
              <a:t>수 </a:t>
            </a:r>
            <a:r>
              <a:rPr lang="ko-KR" altLang="en-US" dirty="0" smtClean="0"/>
              <a:t>있음</a:t>
            </a:r>
            <a:endParaRPr lang="en-US" altLang="ko-KR" dirty="0" smtClean="0"/>
          </a:p>
          <a:p>
            <a:pPr marL="698500" lvl="1" indent="-342900">
              <a:buFont typeface="+mj-ea"/>
              <a:buAutoNum type="circleNumDbPlain" startAt="3"/>
            </a:pPr>
            <a:r>
              <a:rPr lang="ko-KR" altLang="en-US" dirty="0" err="1" smtClean="0"/>
              <a:t>이클립스에서</a:t>
            </a:r>
            <a:r>
              <a:rPr lang="ko-KR" altLang="en-US" dirty="0" smtClean="0"/>
              <a:t> </a:t>
            </a:r>
            <a:r>
              <a:rPr lang="ko-KR" altLang="en-US" dirty="0" err="1"/>
              <a:t>구글</a:t>
            </a:r>
            <a:r>
              <a:rPr lang="ko-KR" altLang="en-US" dirty="0"/>
              <a:t> 크롬을 기본 브라우저로 설정하기 </a:t>
            </a:r>
            <a:r>
              <a:rPr lang="ko-KR" altLang="en-US" dirty="0" smtClean="0"/>
              <a:t>위해 </a:t>
            </a:r>
            <a:r>
              <a:rPr lang="en-US" altLang="ko-KR" dirty="0" smtClean="0"/>
              <a:t>[General</a:t>
            </a:r>
            <a:r>
              <a:rPr lang="en-US" altLang="ko-KR" dirty="0"/>
              <a:t>] → [Web Browser</a:t>
            </a:r>
            <a:r>
              <a:rPr lang="en-US" altLang="ko-KR" dirty="0" smtClean="0"/>
              <a:t>]</a:t>
            </a:r>
            <a:r>
              <a:rPr lang="ko-KR" altLang="en-US" dirty="0" smtClean="0"/>
              <a:t>에서 </a:t>
            </a:r>
            <a:r>
              <a:rPr lang="ko-KR" altLang="en-US" dirty="0"/>
              <a:t>‘</a:t>
            </a:r>
            <a:r>
              <a:rPr lang="en-US" altLang="ko-KR" dirty="0"/>
              <a:t>Chrome’</a:t>
            </a:r>
            <a:r>
              <a:rPr lang="ko-KR" altLang="en-US" dirty="0"/>
              <a:t>에 </a:t>
            </a:r>
            <a:r>
              <a:rPr lang="ko-KR" altLang="en-US" dirty="0" smtClean="0"/>
              <a:t>체크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4204" y="2708920"/>
            <a:ext cx="4275592" cy="3777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1293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2E85D0CD-5CB0-49E7-AD2F-FCB16E1DDE7C}"/>
              </a:ext>
            </a:extLst>
          </p:cNvPr>
          <p:cNvSpPr txBox="1"/>
          <p:nvPr/>
        </p:nvSpPr>
        <p:spPr>
          <a:xfrm>
            <a:off x="170954" y="2456892"/>
            <a:ext cx="8802093" cy="194421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altLang="ko-KR" sz="4000" b="1" dirty="0">
                <a:latin typeface="+mj-lt"/>
              </a:rPr>
              <a:t>Section 04</a:t>
            </a:r>
          </a:p>
          <a:p>
            <a:pPr algn="ctr"/>
            <a:r>
              <a:rPr lang="ko-KR" sz="4000" b="1" dirty="0">
                <a:latin typeface="Malgun Gothic"/>
                <a:ea typeface="Malgun Gothic"/>
              </a:rPr>
              <a:t>프로젝트 생성 및 </a:t>
            </a:r>
            <a:r>
              <a:rPr lang="ko-KR" sz="4000" b="1" dirty="0" err="1">
                <a:latin typeface="Malgun Gothic"/>
                <a:ea typeface="Malgun Gothic"/>
              </a:rPr>
              <a:t>톰캣</a:t>
            </a:r>
            <a:r>
              <a:rPr lang="ko-KR" sz="4000" b="1" dirty="0">
                <a:latin typeface="Malgun Gothic"/>
                <a:ea typeface="Malgun Gothic"/>
              </a:rPr>
              <a:t> 연동</a:t>
            </a:r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104320575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동적 웹 프로젝트 생성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정적 웹 </a:t>
            </a:r>
            <a:r>
              <a:rPr lang="ko-KR" altLang="en-US" dirty="0" smtClean="0"/>
              <a:t>프로젝트</a:t>
            </a:r>
            <a:r>
              <a:rPr lang="en-US" altLang="ko-KR" dirty="0" smtClean="0"/>
              <a:t>(Static </a:t>
            </a:r>
            <a:r>
              <a:rPr lang="en-US" altLang="ko-KR" dirty="0"/>
              <a:t>Web </a:t>
            </a:r>
            <a:r>
              <a:rPr lang="en-US" altLang="ko-KR" dirty="0" smtClean="0"/>
              <a:t>Project)</a:t>
            </a:r>
          </a:p>
          <a:p>
            <a:pPr lvl="1"/>
            <a:r>
              <a:rPr lang="en-US" altLang="ko-KR" dirty="0" smtClean="0"/>
              <a:t>HTML, CSS</a:t>
            </a:r>
            <a:r>
              <a:rPr lang="en-US" altLang="ko-KR" dirty="0"/>
              <a:t>, </a:t>
            </a:r>
            <a:r>
              <a:rPr lang="ko-KR" altLang="en-US" dirty="0"/>
              <a:t>자바스크립트로만 구성된 </a:t>
            </a:r>
            <a:r>
              <a:rPr lang="ko-KR" altLang="en-US" dirty="0" smtClean="0"/>
              <a:t>웹을 개발할 때 생성함</a:t>
            </a:r>
            <a:endParaRPr lang="en-US" altLang="ko-KR" dirty="0"/>
          </a:p>
          <a:p>
            <a:endParaRPr lang="en-US" altLang="ko-KR" dirty="0" smtClean="0"/>
          </a:p>
          <a:p>
            <a:r>
              <a:rPr lang="ko-KR" altLang="en-US" dirty="0" smtClean="0"/>
              <a:t>동적 </a:t>
            </a:r>
            <a:r>
              <a:rPr lang="ko-KR" altLang="en-US" dirty="0"/>
              <a:t>웹 </a:t>
            </a:r>
            <a:r>
              <a:rPr lang="ko-KR" altLang="en-US" dirty="0" smtClean="0"/>
              <a:t>프로젝트</a:t>
            </a:r>
            <a:r>
              <a:rPr lang="en-US" altLang="ko-KR" dirty="0" smtClean="0"/>
              <a:t>(Dynamic </a:t>
            </a:r>
            <a:r>
              <a:rPr lang="en-US" altLang="ko-KR" dirty="0"/>
              <a:t>Web </a:t>
            </a:r>
            <a:r>
              <a:rPr lang="en-US" altLang="ko-KR" dirty="0" smtClean="0"/>
              <a:t>Project)</a:t>
            </a:r>
          </a:p>
          <a:p>
            <a:pPr lvl="1"/>
            <a:r>
              <a:rPr lang="ko-KR" altLang="en-US" dirty="0" err="1" smtClean="0"/>
              <a:t>서블릿</a:t>
            </a:r>
            <a:r>
              <a:rPr lang="en-US" altLang="ko-KR" dirty="0"/>
              <a:t>, JSP </a:t>
            </a:r>
            <a:r>
              <a:rPr lang="ko-KR" altLang="en-US" dirty="0"/>
              <a:t>등을 </a:t>
            </a:r>
            <a:r>
              <a:rPr lang="ko-KR" altLang="en-US" dirty="0" smtClean="0"/>
              <a:t>개발할 때 생성함</a:t>
            </a:r>
            <a:endParaRPr lang="en-US" altLang="ko-KR" dirty="0" smtClean="0"/>
          </a:p>
          <a:p>
            <a:pPr marL="698500" lvl="1" indent="-342900">
              <a:buFont typeface="+mj-ea"/>
              <a:buAutoNum type="circleNumDbPlain"/>
            </a:pPr>
            <a:r>
              <a:rPr lang="en-US" altLang="ko-KR" dirty="0"/>
              <a:t>[File] → [New] → [Dynamic Web Project]</a:t>
            </a:r>
            <a:r>
              <a:rPr lang="ko-KR" altLang="en-US" dirty="0"/>
              <a:t>를 </a:t>
            </a:r>
            <a:r>
              <a:rPr lang="ko-KR" altLang="en-US" dirty="0" smtClean="0"/>
              <a:t>선택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5904" y="3158898"/>
            <a:ext cx="5092191" cy="1638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6870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동적 웹 프로젝트 생성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98500" lvl="1" indent="-342900">
              <a:buFont typeface="+mj-ea"/>
              <a:buAutoNum type="circleNumDbPlain" startAt="2"/>
            </a:pPr>
            <a:r>
              <a:rPr lang="en-US" altLang="ko-KR" dirty="0"/>
              <a:t>[Dynamic Web Project] </a:t>
            </a:r>
            <a:r>
              <a:rPr lang="ko-KR" altLang="en-US" dirty="0"/>
              <a:t>창에서 프로젝트 이름에 ‘ </a:t>
            </a:r>
            <a:r>
              <a:rPr lang="en-US" altLang="ko-KR" dirty="0" err="1"/>
              <a:t>jwbook</a:t>
            </a:r>
            <a:r>
              <a:rPr lang="en-US" altLang="ko-KR" dirty="0"/>
              <a:t>’</a:t>
            </a:r>
            <a:r>
              <a:rPr lang="ko-KR" altLang="en-US" dirty="0"/>
              <a:t>을 입력하고 </a:t>
            </a:r>
            <a:r>
              <a:rPr lang="en-US" altLang="ko-KR" dirty="0"/>
              <a:t>&lt;Target runtime</a:t>
            </a:r>
            <a:r>
              <a:rPr lang="en-US" altLang="ko-KR" dirty="0" smtClean="0"/>
              <a:t>&gt; </a:t>
            </a:r>
            <a:r>
              <a:rPr lang="ko-KR" altLang="en-US" dirty="0" smtClean="0"/>
              <a:t>설정을 </a:t>
            </a:r>
            <a:r>
              <a:rPr lang="ko-KR" altLang="en-US" dirty="0"/>
              <a:t>위해 </a:t>
            </a:r>
            <a:r>
              <a:rPr lang="en-US" altLang="ko-KR" dirty="0"/>
              <a:t>&lt;New Runtime...&gt; </a:t>
            </a:r>
            <a:r>
              <a:rPr lang="ko-KR" altLang="en-US" dirty="0"/>
              <a:t>버튼을 </a:t>
            </a:r>
            <a:r>
              <a:rPr lang="ko-KR" altLang="en-US" dirty="0" smtClean="0"/>
              <a:t>클릭</a:t>
            </a:r>
            <a:r>
              <a:rPr lang="en-US" altLang="ko-KR" dirty="0" smtClean="0"/>
              <a:t> </a:t>
            </a:r>
          </a:p>
          <a:p>
            <a:pPr marL="1593850" lvl="2" indent="-342900">
              <a:lnSpc>
                <a:spcPct val="150000"/>
              </a:lnSpc>
            </a:pPr>
            <a:r>
              <a:rPr lang="en-US" altLang="ko-KR" dirty="0" smtClean="0"/>
              <a:t>&lt;</a:t>
            </a:r>
            <a:r>
              <a:rPr lang="en-US" altLang="ko-KR" dirty="0"/>
              <a:t>Target runtime</a:t>
            </a:r>
            <a:r>
              <a:rPr lang="en-US" altLang="ko-KR" dirty="0" smtClean="0"/>
              <a:t>&gt;</a:t>
            </a:r>
            <a:r>
              <a:rPr lang="ko-KR" altLang="en-US" dirty="0"/>
              <a:t> </a:t>
            </a:r>
            <a:r>
              <a:rPr lang="en-US" altLang="ko-KR" dirty="0" smtClean="0"/>
              <a:t>:</a:t>
            </a:r>
            <a:r>
              <a:rPr lang="ko-KR" altLang="en-US" dirty="0" smtClean="0"/>
              <a:t> </a:t>
            </a:r>
            <a:r>
              <a:rPr lang="ko-KR" altLang="en-US" dirty="0" err="1"/>
              <a:t>서블릿과</a:t>
            </a:r>
            <a:r>
              <a:rPr lang="ko-KR" altLang="en-US" dirty="0"/>
              <a:t> </a:t>
            </a:r>
            <a:r>
              <a:rPr lang="en-US" altLang="ko-KR" dirty="0" smtClean="0"/>
              <a:t>JSP </a:t>
            </a:r>
            <a:r>
              <a:rPr lang="ko-KR" altLang="en-US" dirty="0" smtClean="0"/>
              <a:t>실행을 </a:t>
            </a:r>
            <a:r>
              <a:rPr lang="ko-KR" altLang="en-US" dirty="0"/>
              <a:t>위한 런타임을 </a:t>
            </a:r>
            <a:r>
              <a:rPr lang="ko-KR" altLang="en-US" dirty="0" smtClean="0"/>
              <a:t>의미함</a:t>
            </a:r>
            <a:r>
              <a:rPr lang="en-US" altLang="ko-KR" dirty="0" smtClean="0"/>
              <a:t> </a:t>
            </a:r>
            <a:endParaRPr lang="en-US" altLang="ko-KR" dirty="0"/>
          </a:p>
          <a:p>
            <a:pPr marL="1593850" lvl="2" indent="-342900">
              <a:lnSpc>
                <a:spcPct val="150000"/>
              </a:lnSpc>
            </a:pPr>
            <a:r>
              <a:rPr lang="ko-KR" altLang="en-US" dirty="0" err="1" smtClean="0"/>
              <a:t>서블릿</a:t>
            </a:r>
            <a:r>
              <a:rPr lang="ko-KR" altLang="en-US" dirty="0" smtClean="0"/>
              <a:t> </a:t>
            </a:r>
            <a:r>
              <a:rPr lang="ko-KR" altLang="en-US" dirty="0"/>
              <a:t>컨테이너를 지정하는 항목으로 </a:t>
            </a:r>
            <a:r>
              <a:rPr lang="ko-KR" altLang="en-US" dirty="0" err="1"/>
              <a:t>톰캣</a:t>
            </a:r>
            <a:r>
              <a:rPr lang="ko-KR" altLang="en-US" dirty="0"/>
              <a:t> 또는 </a:t>
            </a:r>
            <a:r>
              <a:rPr lang="ko-KR" altLang="en-US" dirty="0" smtClean="0"/>
              <a:t>다른 </a:t>
            </a:r>
            <a:r>
              <a:rPr lang="ko-KR" altLang="en-US" dirty="0" err="1" smtClean="0"/>
              <a:t>서블릿</a:t>
            </a:r>
            <a:r>
              <a:rPr lang="ko-KR" altLang="en-US" dirty="0" smtClean="0"/>
              <a:t> </a:t>
            </a:r>
            <a:r>
              <a:rPr lang="ko-KR" altLang="en-US" dirty="0"/>
              <a:t>컨테이너를 선택할 수 </a:t>
            </a:r>
            <a:r>
              <a:rPr lang="ko-KR" altLang="en-US" dirty="0" smtClean="0"/>
              <a:t>있음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9330" y="2492156"/>
            <a:ext cx="3980902" cy="4249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12323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동적 웹 프로젝트 생성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98500" lvl="1" indent="-342900">
              <a:buFont typeface="+mj-ea"/>
              <a:buAutoNum type="circleNumDbPlain" startAt="3"/>
            </a:pPr>
            <a:r>
              <a:rPr lang="ko-KR" altLang="en-US" dirty="0" err="1" smtClean="0"/>
              <a:t>톰캣의</a:t>
            </a:r>
            <a:r>
              <a:rPr lang="ko-KR" altLang="en-US" dirty="0" smtClean="0"/>
              <a:t> </a:t>
            </a:r>
            <a:r>
              <a:rPr lang="ko-KR" altLang="en-US" dirty="0"/>
              <a:t>버전과 경로를 </a:t>
            </a:r>
            <a:r>
              <a:rPr lang="ko-KR" altLang="en-US" dirty="0" smtClean="0"/>
              <a:t>등록하기</a:t>
            </a:r>
            <a:r>
              <a:rPr lang="en-US" altLang="ko-KR" dirty="0" smtClean="0"/>
              <a:t> </a:t>
            </a:r>
            <a:r>
              <a:rPr lang="ko-KR" altLang="en-US" dirty="0" smtClean="0"/>
              <a:t>위해 </a:t>
            </a:r>
            <a:r>
              <a:rPr lang="en-US" altLang="ko-KR" dirty="0" smtClean="0"/>
              <a:t>[</a:t>
            </a:r>
            <a:r>
              <a:rPr lang="en-US" altLang="ko-KR" dirty="0"/>
              <a:t>New Server Runtime Environment] </a:t>
            </a:r>
            <a:r>
              <a:rPr lang="ko-KR" altLang="en-US" dirty="0"/>
              <a:t>창에서 ‘</a:t>
            </a:r>
            <a:r>
              <a:rPr lang="en-US" altLang="ko-KR" dirty="0"/>
              <a:t>Apache Tomcat v9.0’</a:t>
            </a:r>
            <a:r>
              <a:rPr lang="ko-KR" altLang="en-US" dirty="0"/>
              <a:t>을 선택하고 </a:t>
            </a:r>
            <a:r>
              <a:rPr lang="en-US" altLang="ko-KR" dirty="0"/>
              <a:t>&lt;Next&gt;</a:t>
            </a:r>
            <a:r>
              <a:rPr lang="ko-KR" altLang="en-US" dirty="0"/>
              <a:t>를 </a:t>
            </a:r>
            <a:r>
              <a:rPr lang="ko-KR" altLang="en-US" dirty="0" smtClean="0"/>
              <a:t>클릭</a:t>
            </a:r>
            <a:r>
              <a:rPr lang="en-US" altLang="ko-KR" dirty="0" smtClean="0"/>
              <a:t>. </a:t>
            </a:r>
            <a:r>
              <a:rPr lang="en-US" altLang="ko-KR" dirty="0"/>
              <a:t>[Tomcat Server] </a:t>
            </a:r>
            <a:r>
              <a:rPr lang="ko-KR" altLang="en-US" dirty="0"/>
              <a:t>화면에서 </a:t>
            </a:r>
            <a:r>
              <a:rPr lang="en-US" altLang="ko-KR" dirty="0"/>
              <a:t>&lt;Browse...&gt; </a:t>
            </a:r>
            <a:r>
              <a:rPr lang="ko-KR" altLang="en-US" dirty="0"/>
              <a:t>버튼을 클릭하여 </a:t>
            </a:r>
            <a:r>
              <a:rPr lang="ko-KR" altLang="en-US" dirty="0" err="1"/>
              <a:t>톰캣이</a:t>
            </a:r>
            <a:r>
              <a:rPr lang="ko-KR" altLang="en-US" dirty="0"/>
              <a:t> 위치한 폴더를 찾아 </a:t>
            </a:r>
            <a:r>
              <a:rPr lang="ko-KR" altLang="en-US" dirty="0" smtClean="0"/>
              <a:t>선택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174" y="2204864"/>
            <a:ext cx="7757651" cy="3928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9745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="" xmlns:a16="http://schemas.microsoft.com/office/drawing/2014/main" id="{080F6856-023D-4FA3-AE9E-EA0B4355052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dirty="0">
                <a:ea typeface="+mn-lt"/>
                <a:cs typeface="+mn-lt"/>
              </a:rPr>
              <a:t>자바 웹 개발환경의 개요</a:t>
            </a:r>
            <a:endParaRPr lang="ko-KR" altLang="en-US" dirty="0">
              <a:ea typeface="+mn-lt"/>
              <a:cs typeface="+mn-lt"/>
            </a:endParaRPr>
          </a:p>
          <a:p>
            <a:r>
              <a:rPr lang="ko-KR" dirty="0">
                <a:ea typeface="+mn-lt"/>
                <a:cs typeface="+mn-lt"/>
              </a:rPr>
              <a:t>클라우드 개발환경과 배포 프로세스</a:t>
            </a:r>
            <a:endParaRPr lang="ko-KR">
              <a:ea typeface="+mn-lt"/>
              <a:cs typeface="+mn-lt"/>
            </a:endParaRPr>
          </a:p>
          <a:p>
            <a:r>
              <a:rPr lang="ko-KR" dirty="0">
                <a:ea typeface="+mn-lt"/>
                <a:cs typeface="+mn-lt"/>
              </a:rPr>
              <a:t>자바 웹 개발환경 구축</a:t>
            </a:r>
            <a:endParaRPr lang="ko-KR">
              <a:ea typeface="+mn-lt"/>
              <a:cs typeface="+mn-lt"/>
            </a:endParaRPr>
          </a:p>
          <a:p>
            <a:r>
              <a:rPr lang="ko-KR" dirty="0">
                <a:ea typeface="+mn-lt"/>
                <a:cs typeface="+mn-lt"/>
              </a:rPr>
              <a:t>프로젝트 생성 및 </a:t>
            </a:r>
            <a:r>
              <a:rPr lang="ko-KR" dirty="0" err="1">
                <a:ea typeface="+mn-lt"/>
                <a:cs typeface="+mn-lt"/>
              </a:rPr>
              <a:t>톰캣</a:t>
            </a:r>
            <a:r>
              <a:rPr lang="ko-KR" dirty="0">
                <a:ea typeface="+mn-lt"/>
                <a:cs typeface="+mn-lt"/>
              </a:rPr>
              <a:t> 연동</a:t>
            </a:r>
          </a:p>
        </p:txBody>
      </p:sp>
    </p:spTree>
    <p:extLst>
      <p:ext uri="{BB962C8B-B14F-4D97-AF65-F5344CB8AC3E}">
        <p14:creationId xmlns:p14="http://schemas.microsoft.com/office/powerpoint/2010/main" val="338757894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동적 웹 프로젝트 생성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98500" lvl="1" indent="-342900">
              <a:buFont typeface="+mj-ea"/>
              <a:buAutoNum type="circleNumDbPlain" startAt="4"/>
            </a:pPr>
            <a:r>
              <a:rPr lang="ko-KR" altLang="en-US" dirty="0" err="1"/>
              <a:t>톰캣의</a:t>
            </a:r>
            <a:r>
              <a:rPr lang="ko-KR" altLang="en-US" dirty="0"/>
              <a:t> 경로 설정을 완료했다면 </a:t>
            </a:r>
            <a:r>
              <a:rPr lang="en-US" altLang="ko-KR" dirty="0"/>
              <a:t>&lt;Finish&gt; </a:t>
            </a:r>
            <a:r>
              <a:rPr lang="ko-KR" altLang="en-US" dirty="0"/>
              <a:t>버튼을 </a:t>
            </a:r>
            <a:r>
              <a:rPr lang="ko-KR" altLang="en-US" dirty="0" smtClean="0"/>
              <a:t>클릭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582" y="1628800"/>
            <a:ext cx="4320835" cy="3571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35152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동적 웹 프로젝트 생성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98500" lvl="1" indent="-342900">
              <a:buFont typeface="+mj-ea"/>
              <a:buAutoNum type="circleNumDbPlain" startAt="5"/>
            </a:pPr>
            <a:r>
              <a:rPr lang="ko-KR" altLang="en-US" dirty="0"/>
              <a:t>설정이 완료된 </a:t>
            </a:r>
            <a:r>
              <a:rPr lang="en-US" altLang="ko-KR" dirty="0"/>
              <a:t>[Dynamic Web Project] </a:t>
            </a:r>
            <a:r>
              <a:rPr lang="ko-KR" altLang="en-US" dirty="0"/>
              <a:t>창에서 </a:t>
            </a:r>
            <a:r>
              <a:rPr lang="en-US" altLang="ko-KR" dirty="0"/>
              <a:t>&lt;Next&gt; </a:t>
            </a:r>
            <a:r>
              <a:rPr lang="ko-KR" altLang="en-US" dirty="0"/>
              <a:t>버튼을 </a:t>
            </a:r>
            <a:r>
              <a:rPr lang="ko-KR" altLang="en-US" dirty="0" smtClean="0"/>
              <a:t>클릭</a:t>
            </a:r>
            <a:r>
              <a:rPr lang="en-US" altLang="ko-KR" dirty="0" smtClean="0"/>
              <a:t>. </a:t>
            </a:r>
            <a:r>
              <a:rPr lang="ko-KR" altLang="en-US" dirty="0"/>
              <a:t>다음에 </a:t>
            </a:r>
            <a:r>
              <a:rPr lang="ko-KR" altLang="en-US" dirty="0" smtClean="0"/>
              <a:t>나오는 </a:t>
            </a:r>
            <a:r>
              <a:rPr lang="en-US" altLang="ko-KR" dirty="0" smtClean="0"/>
              <a:t>[</a:t>
            </a:r>
            <a:r>
              <a:rPr lang="en-US" altLang="ko-KR" dirty="0"/>
              <a:t>Java] </a:t>
            </a:r>
            <a:r>
              <a:rPr lang="ko-KR" altLang="en-US" dirty="0"/>
              <a:t>창은 소스 폴더를 지정하는 화면으로 기본적으로 </a:t>
            </a:r>
            <a:r>
              <a:rPr lang="en-US" altLang="ko-KR" dirty="0"/>
              <a:t>[</a:t>
            </a:r>
            <a:r>
              <a:rPr lang="en-US" altLang="ko-KR" dirty="0" err="1"/>
              <a:t>src</a:t>
            </a:r>
            <a:r>
              <a:rPr lang="en-US" altLang="ko-KR" dirty="0"/>
              <a:t>] </a:t>
            </a:r>
            <a:r>
              <a:rPr lang="ko-KR" altLang="en-US" dirty="0"/>
              <a:t>폴더를 사용하므로 </a:t>
            </a:r>
            <a:r>
              <a:rPr lang="en-US" altLang="ko-KR" dirty="0"/>
              <a:t>&lt;Next&gt;</a:t>
            </a:r>
            <a:r>
              <a:rPr lang="ko-KR" altLang="en-US" dirty="0" smtClean="0"/>
              <a:t>를 </a:t>
            </a:r>
            <a:r>
              <a:rPr lang="ko-KR" altLang="en-US" dirty="0" smtClean="0"/>
              <a:t>클릭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5270" y="1916141"/>
            <a:ext cx="3853458" cy="4753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87414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동적 웹 프로젝트 생성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98500" lvl="1" indent="-342900">
              <a:buFont typeface="+mj-ea"/>
              <a:buAutoNum type="circleNumDbPlain" startAt="6"/>
            </a:pPr>
            <a:r>
              <a:rPr lang="en-US" altLang="ko-KR" dirty="0"/>
              <a:t>[Web Module] </a:t>
            </a:r>
            <a:r>
              <a:rPr lang="ko-KR" altLang="en-US" dirty="0"/>
              <a:t>창에서는 기본값을 사용하고 ‘</a:t>
            </a:r>
            <a:r>
              <a:rPr lang="en-US" altLang="ko-KR" dirty="0"/>
              <a:t>Generate web.xml deployment descriptor’</a:t>
            </a:r>
            <a:r>
              <a:rPr lang="ko-KR" altLang="en-US" dirty="0"/>
              <a:t>를 체크하고 </a:t>
            </a:r>
            <a:r>
              <a:rPr lang="en-US" altLang="ko-KR" dirty="0"/>
              <a:t>&lt;Finish&gt;</a:t>
            </a:r>
            <a:r>
              <a:rPr lang="ko-KR" altLang="en-US" dirty="0"/>
              <a:t>를 클릭하여 프로젝트를 </a:t>
            </a:r>
            <a:r>
              <a:rPr lang="ko-KR" altLang="en-US" dirty="0" smtClean="0"/>
              <a:t>생성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en-US" altLang="ko-KR" b="1" dirty="0" smtClean="0"/>
              <a:t>Context root </a:t>
            </a:r>
            <a:r>
              <a:rPr lang="en-US" altLang="ko-KR" dirty="0" smtClean="0"/>
              <a:t>: </a:t>
            </a:r>
            <a:r>
              <a:rPr lang="ko-KR" altLang="en-US" dirty="0" err="1"/>
              <a:t>톰캣을</a:t>
            </a:r>
            <a:r>
              <a:rPr lang="ko-KR" altLang="en-US" dirty="0"/>
              <a:t> 통해 실행할 때 사용되는 </a:t>
            </a:r>
            <a:r>
              <a:rPr lang="ko-KR" altLang="en-US" dirty="0" err="1" smtClean="0"/>
              <a:t>진입점임</a:t>
            </a:r>
            <a:r>
              <a:rPr lang="en-US" altLang="ko-KR" dirty="0" smtClean="0"/>
              <a:t>. </a:t>
            </a:r>
            <a:r>
              <a:rPr lang="ko-KR" altLang="en-US" dirty="0" smtClean="0"/>
              <a:t>프로젝트 </a:t>
            </a:r>
            <a:r>
              <a:rPr lang="ko-KR" altLang="en-US" dirty="0"/>
              <a:t>이름이 기본으로 </a:t>
            </a:r>
            <a:r>
              <a:rPr lang="ko-KR" altLang="en-US" dirty="0" smtClean="0"/>
              <a:t>사용됨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en-US" altLang="ko-KR" b="1" dirty="0" smtClean="0"/>
              <a:t>Content directory </a:t>
            </a:r>
            <a:r>
              <a:rPr lang="en-US" altLang="ko-KR" dirty="0" smtClean="0"/>
              <a:t>: </a:t>
            </a:r>
            <a:r>
              <a:rPr lang="ko-KR" altLang="en-US" dirty="0"/>
              <a:t>프로젝트에서 웹 </a:t>
            </a:r>
            <a:r>
              <a:rPr lang="ko-KR" altLang="en-US" dirty="0" err="1"/>
              <a:t>콘텐츠</a:t>
            </a:r>
            <a:r>
              <a:rPr lang="en-US" altLang="ko-KR" dirty="0" smtClean="0"/>
              <a:t>(html</a:t>
            </a:r>
            <a:r>
              <a:rPr lang="en-US" altLang="ko-KR" dirty="0"/>
              <a:t>, </a:t>
            </a:r>
            <a:r>
              <a:rPr lang="en-US" altLang="ko-KR" dirty="0" err="1"/>
              <a:t>css</a:t>
            </a:r>
            <a:r>
              <a:rPr lang="en-US" altLang="ko-KR" dirty="0"/>
              <a:t>, </a:t>
            </a:r>
            <a:r>
              <a:rPr lang="en-US" altLang="ko-KR" dirty="0" err="1"/>
              <a:t>jsp</a:t>
            </a:r>
            <a:r>
              <a:rPr lang="en-US" altLang="ko-KR" dirty="0"/>
              <a:t>, </a:t>
            </a:r>
            <a:r>
              <a:rPr lang="ko-KR" altLang="en-US" dirty="0"/>
              <a:t>이미지</a:t>
            </a:r>
            <a:r>
              <a:rPr lang="en-US" altLang="ko-KR" dirty="0"/>
              <a:t>)</a:t>
            </a:r>
            <a:r>
              <a:rPr lang="ko-KR" altLang="en-US" dirty="0"/>
              <a:t>가 위치하는 경로를 </a:t>
            </a:r>
            <a:r>
              <a:rPr lang="ko-KR" altLang="en-US" dirty="0" smtClean="0"/>
              <a:t>지정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en-US" altLang="ko-KR" b="1" dirty="0" smtClean="0"/>
              <a:t>web.xml </a:t>
            </a:r>
            <a:r>
              <a:rPr lang="en-US" altLang="ko-KR" dirty="0" smtClean="0"/>
              <a:t>: </a:t>
            </a:r>
            <a:r>
              <a:rPr lang="ko-KR" altLang="en-US" dirty="0"/>
              <a:t>웹 애플리케이션과 관련된 정보를 </a:t>
            </a:r>
            <a:r>
              <a:rPr lang="ko-KR" altLang="en-US" dirty="0" err="1"/>
              <a:t>서블릿</a:t>
            </a:r>
            <a:r>
              <a:rPr lang="ko-KR" altLang="en-US" dirty="0"/>
              <a:t> 컨테이너에 제공하기 위한 설정 파일로 옵션 </a:t>
            </a:r>
            <a:r>
              <a:rPr lang="ko-KR" altLang="en-US" dirty="0" smtClean="0"/>
              <a:t>사항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2597" y="3661468"/>
            <a:ext cx="4238804" cy="2575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78194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동적 웹 프로젝트 생성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98500" lvl="1" indent="-342900">
              <a:buFont typeface="+mj-ea"/>
              <a:buAutoNum type="circleNumDbPlain" startAt="7"/>
            </a:pPr>
            <a:r>
              <a:rPr lang="ko-KR" altLang="en-US" dirty="0"/>
              <a:t>생성된 프로젝트 화면은 다음과 </a:t>
            </a:r>
            <a:r>
              <a:rPr lang="ko-KR" altLang="en-US" dirty="0" smtClean="0"/>
              <a:t>같음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926" y="1412776"/>
            <a:ext cx="6336145" cy="4148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15474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아파치 </a:t>
            </a:r>
            <a:r>
              <a:rPr lang="ko-KR" altLang="en-US" dirty="0" err="1" smtClean="0"/>
              <a:t>톰캣</a:t>
            </a:r>
            <a:r>
              <a:rPr lang="ko-KR" altLang="en-US" dirty="0" smtClean="0"/>
              <a:t> 연동과 </a:t>
            </a:r>
            <a:r>
              <a:rPr lang="en-US" altLang="ko-KR" dirty="0" smtClean="0"/>
              <a:t>JSP </a:t>
            </a:r>
            <a:r>
              <a:rPr lang="ko-KR" altLang="en-US" dirty="0" smtClean="0"/>
              <a:t>실행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JSP </a:t>
            </a:r>
            <a:r>
              <a:rPr lang="ko-KR" altLang="en-US" dirty="0" smtClean="0"/>
              <a:t>파일 만들기</a:t>
            </a:r>
            <a:endParaRPr lang="en-US" altLang="ko-KR" dirty="0" smtClean="0"/>
          </a:p>
          <a:p>
            <a:pPr marL="698500" lvl="1" indent="-342900">
              <a:buFont typeface="+mj-ea"/>
              <a:buAutoNum type="circleNumDbPlain"/>
            </a:pPr>
            <a:r>
              <a:rPr lang="en-US" altLang="ko-KR" dirty="0"/>
              <a:t>[Project Explorer]</a:t>
            </a:r>
            <a:r>
              <a:rPr lang="ko-KR" altLang="en-US" dirty="0"/>
              <a:t>의 프로젝트 폴더 구조에서 ‘</a:t>
            </a:r>
            <a:r>
              <a:rPr lang="en-US" altLang="ko-KR" dirty="0" err="1"/>
              <a:t>jwbook</a:t>
            </a:r>
            <a:r>
              <a:rPr lang="en-US" altLang="ko-KR" dirty="0"/>
              <a:t>’ </a:t>
            </a:r>
            <a:r>
              <a:rPr lang="ko-KR" altLang="en-US" dirty="0"/>
              <a:t>하단의 </a:t>
            </a:r>
            <a:r>
              <a:rPr lang="en-US" altLang="ko-KR" dirty="0"/>
              <a:t>[</a:t>
            </a:r>
            <a:r>
              <a:rPr lang="en-US" altLang="ko-KR" dirty="0" err="1"/>
              <a:t>src</a:t>
            </a:r>
            <a:r>
              <a:rPr lang="en-US" altLang="ko-KR" dirty="0"/>
              <a:t>] → [main] </a:t>
            </a:r>
            <a:r>
              <a:rPr lang="en-US" altLang="ko-KR" dirty="0" smtClean="0"/>
              <a:t>→ [</a:t>
            </a:r>
            <a:r>
              <a:rPr lang="en-US" altLang="ko-KR" dirty="0" err="1"/>
              <a:t>webapp</a:t>
            </a:r>
            <a:r>
              <a:rPr lang="en-US" altLang="ko-KR" dirty="0"/>
              <a:t>] </a:t>
            </a:r>
            <a:r>
              <a:rPr lang="ko-KR" altLang="en-US" dirty="0"/>
              <a:t>폴더를 선택한 다음 마우스 오른쪽 버튼을 눌러 </a:t>
            </a:r>
            <a:r>
              <a:rPr lang="en-US" altLang="ko-KR" dirty="0" smtClean="0"/>
              <a:t>[New]→[</a:t>
            </a:r>
            <a:r>
              <a:rPr lang="en-US" altLang="ko-KR" dirty="0"/>
              <a:t>JSP File</a:t>
            </a:r>
            <a:r>
              <a:rPr lang="en-US" altLang="ko-KR" dirty="0" smtClean="0"/>
              <a:t>]</a:t>
            </a:r>
            <a:r>
              <a:rPr lang="ko-KR" altLang="en-US" dirty="0" smtClean="0"/>
              <a:t> 선택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5883" y="2251368"/>
            <a:ext cx="5972235" cy="3265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20434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아파치 </a:t>
            </a:r>
            <a:r>
              <a:rPr lang="ko-KR" altLang="en-US" dirty="0" err="1" smtClean="0"/>
              <a:t>톰캣</a:t>
            </a:r>
            <a:r>
              <a:rPr lang="ko-KR" altLang="en-US" dirty="0" smtClean="0"/>
              <a:t> 연동과 </a:t>
            </a:r>
            <a:r>
              <a:rPr lang="en-US" altLang="ko-KR" dirty="0" smtClean="0"/>
              <a:t>JSP </a:t>
            </a:r>
            <a:r>
              <a:rPr lang="ko-KR" altLang="en-US" dirty="0" smtClean="0"/>
              <a:t>실행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JSP </a:t>
            </a:r>
            <a:r>
              <a:rPr lang="ko-KR" altLang="en-US" dirty="0" smtClean="0"/>
              <a:t>파일 만들기</a:t>
            </a:r>
            <a:endParaRPr lang="en-US" altLang="ko-KR" dirty="0" smtClean="0"/>
          </a:p>
          <a:p>
            <a:pPr marL="698500" lvl="1" indent="-342900">
              <a:buFont typeface="+mj-ea"/>
              <a:buAutoNum type="circleNumDbPlain" startAt="2"/>
            </a:pPr>
            <a:r>
              <a:rPr lang="ko-KR" altLang="en-US" dirty="0"/>
              <a:t>파일 이름에 ‘</a:t>
            </a:r>
            <a:r>
              <a:rPr lang="en-US" altLang="ko-KR" dirty="0" err="1"/>
              <a:t>hello.jsp</a:t>
            </a:r>
            <a:r>
              <a:rPr lang="en-US" altLang="ko-KR" dirty="0"/>
              <a:t>’</a:t>
            </a:r>
            <a:r>
              <a:rPr lang="ko-KR" altLang="en-US" dirty="0"/>
              <a:t>를 입력하고 </a:t>
            </a:r>
            <a:r>
              <a:rPr lang="en-US" altLang="ko-KR" dirty="0"/>
              <a:t>&lt;Finish&gt;</a:t>
            </a:r>
            <a:r>
              <a:rPr lang="ko-KR" altLang="en-US" dirty="0"/>
              <a:t>를 </a:t>
            </a:r>
            <a:r>
              <a:rPr lang="ko-KR" altLang="en-US" dirty="0" smtClean="0"/>
              <a:t>클릭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6634" y="1908453"/>
            <a:ext cx="3690733" cy="3951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61707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아파치 </a:t>
            </a:r>
            <a:r>
              <a:rPr lang="ko-KR" altLang="en-US" dirty="0" err="1" smtClean="0"/>
              <a:t>톰캣</a:t>
            </a:r>
            <a:r>
              <a:rPr lang="ko-KR" altLang="en-US" dirty="0" smtClean="0"/>
              <a:t> 연동과 </a:t>
            </a:r>
            <a:r>
              <a:rPr lang="en-US" altLang="ko-KR" dirty="0" smtClean="0"/>
              <a:t>JSP </a:t>
            </a:r>
            <a:r>
              <a:rPr lang="ko-KR" altLang="en-US" dirty="0" smtClean="0"/>
              <a:t>실행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JSP </a:t>
            </a:r>
            <a:r>
              <a:rPr lang="ko-KR" altLang="en-US" dirty="0" smtClean="0"/>
              <a:t>파일 만들기</a:t>
            </a:r>
            <a:endParaRPr lang="en-US" altLang="ko-KR" dirty="0" smtClean="0"/>
          </a:p>
          <a:p>
            <a:pPr marL="698500" lvl="1" indent="-342900">
              <a:buFont typeface="+mj-ea"/>
              <a:buAutoNum type="circleNumDbPlain" startAt="3"/>
            </a:pPr>
            <a:r>
              <a:rPr lang="ko-KR" altLang="en-US" dirty="0"/>
              <a:t>생성된 ‘ </a:t>
            </a:r>
            <a:r>
              <a:rPr lang="en-US" altLang="ko-KR" dirty="0" err="1"/>
              <a:t>hello.jsp</a:t>
            </a:r>
            <a:r>
              <a:rPr lang="en-US" altLang="ko-KR" dirty="0"/>
              <a:t>’ </a:t>
            </a:r>
            <a:r>
              <a:rPr lang="ko-KR" altLang="en-US" dirty="0"/>
              <a:t>파일의 화면은 다음과 </a:t>
            </a:r>
            <a:r>
              <a:rPr lang="ko-KR" altLang="en-US" dirty="0" smtClean="0"/>
              <a:t>같음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2821" y="1821284"/>
            <a:ext cx="6538359" cy="4126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0071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아파치 </a:t>
            </a:r>
            <a:r>
              <a:rPr lang="ko-KR" altLang="en-US" dirty="0" err="1" smtClean="0"/>
              <a:t>톰캣</a:t>
            </a:r>
            <a:r>
              <a:rPr lang="ko-KR" altLang="en-US" dirty="0" smtClean="0"/>
              <a:t> 연동과 </a:t>
            </a:r>
            <a:r>
              <a:rPr lang="en-US" altLang="ko-KR" dirty="0" smtClean="0"/>
              <a:t>JSP </a:t>
            </a:r>
            <a:r>
              <a:rPr lang="ko-KR" altLang="en-US" dirty="0" smtClean="0"/>
              <a:t>실행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JSP </a:t>
            </a:r>
            <a:r>
              <a:rPr lang="ko-KR" altLang="en-US" dirty="0" smtClean="0"/>
              <a:t>파일 만들기</a:t>
            </a:r>
            <a:endParaRPr lang="en-US" altLang="ko-KR" dirty="0" smtClean="0"/>
          </a:p>
          <a:p>
            <a:pPr marL="698500" lvl="1" indent="-342900">
              <a:buFont typeface="+mj-ea"/>
              <a:buAutoNum type="circleNumDbPlain" startAt="3"/>
            </a:pPr>
            <a:r>
              <a:rPr lang="ko-KR" altLang="en-US" dirty="0"/>
              <a:t>생성된 ‘ </a:t>
            </a:r>
            <a:r>
              <a:rPr lang="en-US" altLang="ko-KR" dirty="0" err="1"/>
              <a:t>hello.jsp</a:t>
            </a:r>
            <a:r>
              <a:rPr lang="en-US" altLang="ko-KR" dirty="0"/>
              <a:t>’ </a:t>
            </a:r>
            <a:r>
              <a:rPr lang="ko-KR" altLang="en-US" dirty="0"/>
              <a:t>파일의 화면은 다음과 같음</a:t>
            </a:r>
          </a:p>
          <a:p>
            <a:pPr lvl="1"/>
            <a:r>
              <a:rPr lang="ko-KR" altLang="en-US" dirty="0" smtClean="0"/>
              <a:t>‘</a:t>
            </a:r>
            <a:r>
              <a:rPr lang="en-US" altLang="ko-KR" dirty="0" err="1"/>
              <a:t>hello.jsp</a:t>
            </a:r>
            <a:r>
              <a:rPr lang="en-US" altLang="ko-KR" dirty="0"/>
              <a:t>’ </a:t>
            </a:r>
            <a:r>
              <a:rPr lang="ko-KR" altLang="en-US" dirty="0"/>
              <a:t>화면에 기본 생성된 코드를 </a:t>
            </a:r>
            <a:r>
              <a:rPr lang="ko-KR" altLang="en-US" dirty="0" smtClean="0"/>
              <a:t>완성하기</a:t>
            </a:r>
            <a:endParaRPr lang="ko-KR" altLang="en-US" dirty="0"/>
          </a:p>
        </p:txBody>
      </p:sp>
      <p:grpSp>
        <p:nvGrpSpPr>
          <p:cNvPr id="7" name="그룹 6"/>
          <p:cNvGrpSpPr/>
          <p:nvPr/>
        </p:nvGrpSpPr>
        <p:grpSpPr>
          <a:xfrm>
            <a:off x="900576" y="1988840"/>
            <a:ext cx="7217818" cy="3960440"/>
            <a:chOff x="900576" y="1484784"/>
            <a:chExt cx="7217818" cy="3960440"/>
          </a:xfrm>
        </p:grpSpPr>
        <p:sp>
          <p:nvSpPr>
            <p:cNvPr id="5" name="직사각형 4"/>
            <p:cNvSpPr/>
            <p:nvPr/>
          </p:nvSpPr>
          <p:spPr>
            <a:xfrm>
              <a:off x="1025606" y="1801619"/>
              <a:ext cx="7092788" cy="364360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&lt;%@ page language="java" </a:t>
              </a:r>
              <a:r>
                <a:rPr lang="en-US" altLang="ko-KR" sz="14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contentType</a:t>
              </a:r>
              <a:r>
                <a:rPr lang="en-US" altLang="ko-KR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="text/html; </a:t>
              </a:r>
              <a:r>
                <a:rPr lang="en-US" altLang="ko-KR" sz="14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charset=UTF-8“ </a:t>
              </a:r>
            </a:p>
            <a:p>
              <a:r>
                <a:rPr lang="en-US" altLang="ko-KR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lang="en-US" altLang="ko-KR" sz="14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             </a:t>
              </a:r>
              <a:r>
                <a:rPr lang="en-US" altLang="ko-KR" sz="14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pageEncoding</a:t>
              </a:r>
              <a:r>
                <a:rPr lang="en-US" altLang="ko-KR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="UTF-8</a:t>
              </a:r>
              <a:r>
                <a:rPr lang="en-US" altLang="ko-KR" sz="14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"%&gt;</a:t>
              </a:r>
            </a:p>
            <a:p>
              <a:r>
                <a:rPr lang="en-US" altLang="ko-KR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&lt;!</a:t>
              </a:r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DOCTYPE html</a:t>
              </a:r>
              <a:r>
                <a:rPr lang="en-US" altLang="ko-KR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&gt;</a:t>
              </a:r>
            </a:p>
            <a:p>
              <a:r>
                <a:rPr lang="en-US" altLang="ko-KR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&lt;</a:t>
              </a:r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html</a:t>
              </a:r>
              <a:r>
                <a:rPr lang="en-US" altLang="ko-KR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&gt;</a:t>
              </a:r>
            </a:p>
            <a:p>
              <a:r>
                <a:rPr lang="en-US" altLang="ko-KR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&lt;</a:t>
              </a:r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head</a:t>
              </a:r>
              <a:r>
                <a:rPr lang="en-US" altLang="ko-KR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&gt;</a:t>
              </a:r>
            </a:p>
            <a:p>
              <a:r>
                <a:rPr lang="en-US" altLang="ko-KR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&lt;</a:t>
              </a:r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meta charset="UTF-8</a:t>
              </a:r>
              <a:r>
                <a:rPr lang="en-US" altLang="ko-KR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"&gt;</a:t>
              </a:r>
            </a:p>
            <a:p>
              <a:r>
                <a:rPr lang="en-US" altLang="ko-KR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&lt;</a:t>
              </a:r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title&gt;Hello World&lt;/title</a:t>
              </a:r>
              <a:r>
                <a:rPr lang="en-US" altLang="ko-KR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&gt;</a:t>
              </a:r>
            </a:p>
            <a:p>
              <a:r>
                <a:rPr lang="en-US" altLang="ko-KR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&lt;/</a:t>
              </a:r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head</a:t>
              </a:r>
              <a:r>
                <a:rPr lang="en-US" altLang="ko-KR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&gt;</a:t>
              </a:r>
            </a:p>
            <a:p>
              <a:r>
                <a:rPr lang="en-US" altLang="ko-KR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&lt;</a:t>
              </a:r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body</a:t>
              </a:r>
              <a:r>
                <a:rPr lang="en-US" altLang="ko-KR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&gt;</a:t>
              </a:r>
            </a:p>
            <a:p>
              <a:r>
                <a:rPr lang="en-US" altLang="ko-KR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 &lt;</a:t>
              </a:r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h2&gt;Hello World&lt;/h2</a:t>
              </a:r>
              <a:r>
                <a:rPr lang="en-US" altLang="ko-KR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&gt;</a:t>
              </a:r>
            </a:p>
            <a:p>
              <a:r>
                <a:rPr lang="en-US" altLang="ko-KR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 &lt;</a:t>
              </a:r>
              <a:r>
                <a:rPr lang="en-US" altLang="ko-KR" sz="1400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hr</a:t>
              </a:r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&gt;</a:t>
              </a:r>
            </a:p>
            <a:p>
              <a:r>
                <a:rPr lang="ko-KR" altLang="en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 현재 </a:t>
              </a:r>
              <a:r>
                <a:rPr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날짜와 시간은</a:t>
              </a:r>
            </a:p>
            <a:p>
              <a:r>
                <a:rPr lang="en-US" altLang="ko-KR" sz="14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 &lt;%=</a:t>
              </a:r>
              <a:r>
                <a:rPr lang="en-US" altLang="ko-KR" sz="14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java.time.LocalDateTime.now</a:t>
              </a:r>
              <a:r>
                <a:rPr lang="en-US" altLang="ko-KR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()%&gt;</a:t>
              </a:r>
            </a:p>
            <a:p>
              <a:r>
                <a:rPr lang="ko-KR" altLang="en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 입니다</a:t>
              </a:r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.</a:t>
              </a:r>
            </a:p>
            <a:p>
              <a:r>
                <a:rPr lang="en-US" altLang="ko-KR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&lt;/</a:t>
              </a:r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body&gt;</a:t>
              </a:r>
            </a:p>
            <a:p>
              <a:r>
                <a:rPr lang="en-US" altLang="ko-KR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&lt;/</a:t>
              </a:r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html&gt;</a:t>
              </a:r>
              <a:endPara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900576" y="1484784"/>
              <a:ext cx="1224136" cy="360040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normAutofit/>
            </a:bodyPr>
            <a:lstStyle/>
            <a:p>
              <a:r>
                <a:rPr lang="en-US" altLang="ko-KR" sz="1600" b="1" dirty="0" smtClean="0">
                  <a:solidFill>
                    <a:schemeClr val="accent5"/>
                  </a:solidFill>
                  <a:latin typeface="+mn-ea"/>
                  <a:ea typeface="+mn-ea"/>
                </a:rPr>
                <a:t>[</a:t>
              </a:r>
              <a:r>
                <a:rPr lang="ko-KR" altLang="en-US" sz="1600" b="1" dirty="0" smtClean="0">
                  <a:solidFill>
                    <a:schemeClr val="accent5"/>
                  </a:solidFill>
                  <a:latin typeface="+mn-ea"/>
                  <a:ea typeface="+mn-ea"/>
                </a:rPr>
                <a:t>예제 </a:t>
              </a:r>
              <a:r>
                <a:rPr lang="en-US" altLang="ko-KR" sz="1600" b="1" dirty="0" smtClean="0">
                  <a:solidFill>
                    <a:schemeClr val="accent5"/>
                  </a:solidFill>
                  <a:latin typeface="+mn-ea"/>
                  <a:ea typeface="+mn-ea"/>
                </a:rPr>
                <a:t>2-1]</a:t>
              </a:r>
              <a:endParaRPr lang="ko-KR" altLang="en-US" sz="1600" b="1" dirty="0" smtClean="0">
                <a:solidFill>
                  <a:schemeClr val="accent5"/>
                </a:solidFill>
                <a:latin typeface="+mn-ea"/>
                <a:ea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5168096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아파치 </a:t>
            </a:r>
            <a:r>
              <a:rPr lang="ko-KR" altLang="en-US" dirty="0" err="1" smtClean="0"/>
              <a:t>톰캣</a:t>
            </a:r>
            <a:r>
              <a:rPr lang="ko-KR" altLang="en-US" dirty="0" smtClean="0"/>
              <a:t> 연동과 </a:t>
            </a:r>
            <a:r>
              <a:rPr lang="en-US" altLang="ko-KR" dirty="0" smtClean="0"/>
              <a:t>JSP </a:t>
            </a:r>
            <a:r>
              <a:rPr lang="ko-KR" altLang="en-US" dirty="0" smtClean="0"/>
              <a:t>실행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JSP </a:t>
            </a:r>
            <a:r>
              <a:rPr lang="ko-KR" altLang="en-US" dirty="0" smtClean="0"/>
              <a:t>실행</a:t>
            </a:r>
            <a:endParaRPr lang="en-US" altLang="ko-KR" dirty="0" smtClean="0"/>
          </a:p>
          <a:p>
            <a:pPr marL="698500" lvl="1" indent="-342900">
              <a:buFont typeface="+mj-ea"/>
              <a:buAutoNum type="circleNumDbPlain" startAt="4"/>
            </a:pPr>
            <a:r>
              <a:rPr lang="en-US" altLang="ko-KR" dirty="0"/>
              <a:t>[Project Explorer]</a:t>
            </a:r>
            <a:r>
              <a:rPr lang="ko-KR" altLang="en-US" dirty="0"/>
              <a:t>에서 ‘</a:t>
            </a:r>
            <a:r>
              <a:rPr lang="en-US" altLang="ko-KR" dirty="0" err="1"/>
              <a:t>hello.jsp</a:t>
            </a:r>
            <a:r>
              <a:rPr lang="en-US" altLang="ko-KR" dirty="0"/>
              <a:t>’ </a:t>
            </a:r>
            <a:r>
              <a:rPr lang="ko-KR" altLang="en-US" dirty="0"/>
              <a:t>파일을 </a:t>
            </a:r>
            <a:r>
              <a:rPr lang="ko-KR" altLang="en-US" dirty="0" smtClean="0"/>
              <a:t>선택하고 </a:t>
            </a:r>
            <a:r>
              <a:rPr lang="ko-KR" altLang="en-US" dirty="0"/>
              <a:t>마우스 오른쪽 버튼을 눌러 </a:t>
            </a:r>
            <a:r>
              <a:rPr lang="en-US" altLang="ko-KR" dirty="0"/>
              <a:t>[</a:t>
            </a:r>
            <a:r>
              <a:rPr lang="en-US" altLang="ko-KR" dirty="0" smtClean="0"/>
              <a:t>Run As</a:t>
            </a:r>
            <a:r>
              <a:rPr lang="en-US" altLang="ko-KR" dirty="0"/>
              <a:t>] → [Run On Server]</a:t>
            </a:r>
            <a:r>
              <a:rPr lang="ko-KR" altLang="en-US" dirty="0"/>
              <a:t>를 </a:t>
            </a:r>
            <a:r>
              <a:rPr lang="ko-KR" altLang="en-US" dirty="0" smtClean="0"/>
              <a:t>선택</a:t>
            </a:r>
            <a:r>
              <a:rPr lang="en-US" altLang="ko-KR" dirty="0" smtClean="0"/>
              <a:t>. </a:t>
            </a:r>
            <a:r>
              <a:rPr lang="ko-KR" altLang="en-US" dirty="0"/>
              <a:t>실행을 위한 서버를 선택하는 화면에서 </a:t>
            </a:r>
            <a:r>
              <a:rPr lang="ko-KR" altLang="en-US" dirty="0" smtClean="0"/>
              <a:t>프로젝트를 생성할 </a:t>
            </a:r>
            <a:r>
              <a:rPr lang="ko-KR" altLang="en-US" dirty="0"/>
              <a:t>때 설정한 ‘</a:t>
            </a:r>
            <a:r>
              <a:rPr lang="en-US" altLang="ko-KR" dirty="0"/>
              <a:t>Tomcat v9.0’ </a:t>
            </a:r>
            <a:r>
              <a:rPr lang="ko-KR" altLang="en-US" dirty="0"/>
              <a:t>서버와 ‘</a:t>
            </a:r>
            <a:r>
              <a:rPr lang="en-US" altLang="ko-KR" dirty="0"/>
              <a:t>Server runtime environment’</a:t>
            </a:r>
            <a:r>
              <a:rPr lang="ko-KR" altLang="en-US" dirty="0"/>
              <a:t>가 </a:t>
            </a:r>
            <a:r>
              <a:rPr lang="ko-KR" altLang="en-US" dirty="0" smtClean="0"/>
              <a:t>보임</a:t>
            </a:r>
            <a:r>
              <a:rPr lang="en-US" altLang="ko-KR" dirty="0" smtClean="0"/>
              <a:t>. </a:t>
            </a:r>
            <a:r>
              <a:rPr lang="en-US" altLang="ko-KR" dirty="0" smtClean="0"/>
              <a:t>&lt;</a:t>
            </a:r>
            <a:r>
              <a:rPr lang="en-US" altLang="ko-KR" dirty="0"/>
              <a:t>Next&gt;</a:t>
            </a:r>
            <a:r>
              <a:rPr lang="ko-KR" altLang="en-US" dirty="0"/>
              <a:t>를 </a:t>
            </a:r>
            <a:r>
              <a:rPr lang="ko-KR" altLang="en-US" dirty="0" smtClean="0"/>
              <a:t>클릭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7500" y="2471320"/>
            <a:ext cx="3313993" cy="4126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91105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아파치 </a:t>
            </a:r>
            <a:r>
              <a:rPr lang="ko-KR" altLang="en-US" dirty="0" err="1" smtClean="0"/>
              <a:t>톰캣</a:t>
            </a:r>
            <a:r>
              <a:rPr lang="ko-KR" altLang="en-US" dirty="0" smtClean="0"/>
              <a:t> 연동과 </a:t>
            </a:r>
            <a:r>
              <a:rPr lang="en-US" altLang="ko-KR" dirty="0" smtClean="0"/>
              <a:t>JSP </a:t>
            </a:r>
            <a:r>
              <a:rPr lang="ko-KR" altLang="en-US" dirty="0" smtClean="0"/>
              <a:t>실행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3528" y="764704"/>
            <a:ext cx="8568952" cy="5361459"/>
          </a:xfrm>
        </p:spPr>
        <p:txBody>
          <a:bodyPr/>
          <a:lstStyle/>
          <a:p>
            <a:r>
              <a:rPr lang="en-US" altLang="ko-KR" dirty="0" smtClean="0"/>
              <a:t>JSP </a:t>
            </a:r>
            <a:r>
              <a:rPr lang="ko-KR" altLang="en-US" dirty="0" smtClean="0"/>
              <a:t>실행</a:t>
            </a:r>
            <a:endParaRPr lang="en-US" altLang="ko-KR" dirty="0" smtClean="0"/>
          </a:p>
          <a:p>
            <a:pPr marL="698500" lvl="1" indent="-342900">
              <a:buFont typeface="+mj-ea"/>
              <a:buAutoNum type="circleNumDbPlain" startAt="5"/>
            </a:pPr>
            <a:r>
              <a:rPr lang="en-US" altLang="ko-KR" dirty="0"/>
              <a:t>&lt;Configured&gt;</a:t>
            </a:r>
            <a:r>
              <a:rPr lang="ko-KR" altLang="en-US" dirty="0"/>
              <a:t>에 ‘</a:t>
            </a:r>
            <a:r>
              <a:rPr lang="en-US" altLang="ko-KR" dirty="0" err="1"/>
              <a:t>jwbook</a:t>
            </a:r>
            <a:r>
              <a:rPr lang="en-US" altLang="ko-KR" dirty="0"/>
              <a:t>’ </a:t>
            </a:r>
            <a:r>
              <a:rPr lang="ko-KR" altLang="en-US" dirty="0"/>
              <a:t>프로젝트가 </a:t>
            </a:r>
            <a:r>
              <a:rPr lang="ko-KR" altLang="en-US" dirty="0" smtClean="0"/>
              <a:t>보임</a:t>
            </a:r>
            <a:r>
              <a:rPr lang="en-US" altLang="ko-KR" dirty="0" smtClean="0"/>
              <a:t>. </a:t>
            </a:r>
            <a:r>
              <a:rPr lang="en-US" altLang="ko-KR" dirty="0"/>
              <a:t>&lt;Finish&gt;</a:t>
            </a:r>
            <a:r>
              <a:rPr lang="ko-KR" altLang="en-US" dirty="0"/>
              <a:t>를 클릭하여 프로젝트를 </a:t>
            </a:r>
            <a:r>
              <a:rPr lang="ko-KR" altLang="en-US" dirty="0" smtClean="0"/>
              <a:t>실행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6538" y="2060848"/>
            <a:ext cx="4410924" cy="3531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8500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="" xmlns:a16="http://schemas.microsoft.com/office/drawing/2014/main" id="{699A5CD5-7FCF-4826-BF73-5BCF5D4C52D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dirty="0">
                <a:ea typeface="+mn-lt"/>
                <a:cs typeface="+mn-lt"/>
              </a:rPr>
              <a:t>자바 웹 개발을 위한 개발환경을 이해하고 설치한다.</a:t>
            </a:r>
            <a:endParaRPr lang="ko-KR" altLang="en-US" dirty="0"/>
          </a:p>
          <a:p>
            <a:r>
              <a:rPr lang="ko-KR" dirty="0">
                <a:ea typeface="+mn-lt"/>
                <a:cs typeface="+mn-lt"/>
              </a:rPr>
              <a:t>클라우드 개발환경과 배포 프로세스의 개념을 익힌다.</a:t>
            </a:r>
            <a:endParaRPr lang="ko-KR" dirty="0"/>
          </a:p>
          <a:p>
            <a:r>
              <a:rPr lang="ko-KR" dirty="0">
                <a:ea typeface="+mn-lt"/>
                <a:cs typeface="+mn-lt"/>
              </a:rPr>
              <a:t>이클립스를 설치하고 기본 사용법을 익힌다</a:t>
            </a:r>
            <a:r>
              <a:rPr lang="en-US" altLang="ko-KR" dirty="0">
                <a:ea typeface="+mn-lt"/>
                <a:cs typeface="+mn-lt"/>
              </a:rPr>
              <a:t>.</a:t>
            </a:r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243214249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아파치 </a:t>
            </a:r>
            <a:r>
              <a:rPr lang="ko-KR" altLang="en-US" dirty="0" err="1" smtClean="0"/>
              <a:t>톰캣</a:t>
            </a:r>
            <a:r>
              <a:rPr lang="ko-KR" altLang="en-US" dirty="0" smtClean="0"/>
              <a:t> 연동과 </a:t>
            </a:r>
            <a:r>
              <a:rPr lang="en-US" altLang="ko-KR" dirty="0" smtClean="0"/>
              <a:t>JSP </a:t>
            </a:r>
            <a:r>
              <a:rPr lang="ko-KR" altLang="en-US" dirty="0" smtClean="0"/>
              <a:t>실행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JSP </a:t>
            </a:r>
            <a:r>
              <a:rPr lang="ko-KR" altLang="en-US" dirty="0" smtClean="0"/>
              <a:t>실행</a:t>
            </a:r>
            <a:endParaRPr lang="en-US" altLang="ko-KR" dirty="0" smtClean="0"/>
          </a:p>
          <a:p>
            <a:pPr marL="698500" lvl="1" indent="-342900">
              <a:buFont typeface="+mj-ea"/>
              <a:buAutoNum type="circleNumDbPlain" startAt="6"/>
            </a:pPr>
            <a:r>
              <a:rPr lang="ko-KR" altLang="en-US" dirty="0" err="1"/>
              <a:t>톰캣</a:t>
            </a:r>
            <a:r>
              <a:rPr lang="ko-KR" altLang="en-US" dirty="0"/>
              <a:t> 서버가 실행되고 크롬 브라우저를 통해 다음과 같이 실행 결과를 볼 수 </a:t>
            </a:r>
            <a:r>
              <a:rPr lang="ko-KR" altLang="en-US" dirty="0" smtClean="0"/>
              <a:t>있음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6538" y="2060848"/>
            <a:ext cx="4410924" cy="2666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67776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273408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2E85D0CD-5CB0-49E7-AD2F-FCB16E1DDE7C}"/>
              </a:ext>
            </a:extLst>
          </p:cNvPr>
          <p:cNvSpPr txBox="1"/>
          <p:nvPr/>
        </p:nvSpPr>
        <p:spPr>
          <a:xfrm>
            <a:off x="170954" y="2456892"/>
            <a:ext cx="8802093" cy="194421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altLang="ko-KR" sz="4000" b="1" dirty="0">
                <a:latin typeface="+mj-lt"/>
                <a:ea typeface="굴림"/>
              </a:rPr>
              <a:t>Section 01</a:t>
            </a:r>
            <a:endParaRPr lang="en-US" altLang="ko-KR" sz="4000" b="1" dirty="0">
              <a:latin typeface="+mj-lt"/>
            </a:endParaRPr>
          </a:p>
          <a:p>
            <a:pPr algn="ctr"/>
            <a:r>
              <a:rPr lang="ko-KR" sz="4000" b="1" dirty="0">
                <a:latin typeface="Malgun Gothic"/>
                <a:ea typeface="Malgun Gothic"/>
              </a:rPr>
              <a:t>자바 웹 개발환경의 개요</a:t>
            </a:r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21098012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856A28D5-28CB-40F5-865D-37080BB98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>
                <a:effectLst>
                  <a:glow>
                    <a:prstClr val="black"/>
                  </a:glow>
                </a:effectLst>
                <a:latin typeface="맑은 고딕"/>
                <a:ea typeface="맑은 고딕"/>
              </a:rPr>
              <a:t>자바란</a:t>
            </a:r>
            <a:r>
              <a:rPr lang="ko-KR" altLang="en-US" dirty="0">
                <a:effectLst>
                  <a:glow>
                    <a:prstClr val="black"/>
                  </a:glow>
                </a:effectLst>
                <a:latin typeface="맑은 고딕"/>
                <a:ea typeface="맑은 고딕"/>
              </a:rPr>
              <a:t>?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C2904AA0-0A8D-4146-949D-6A866A7F3E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dirty="0">
                <a:latin typeface="맑은 고딕"/>
                <a:ea typeface="맑은 고딕"/>
                <a:cs typeface="+mn-ea"/>
              </a:rPr>
              <a:t>자바의 </a:t>
            </a:r>
            <a:r>
              <a:rPr lang="ko-KR" altLang="en-US" dirty="0">
                <a:latin typeface="맑은 고딕"/>
                <a:ea typeface="맑은 고딕"/>
                <a:cs typeface="+mn-ea"/>
              </a:rPr>
              <a:t>특징</a:t>
            </a:r>
            <a:endParaRPr lang="ko-KR" dirty="0">
              <a:latin typeface="맑은 고딕"/>
              <a:ea typeface="맑은 고딕"/>
              <a:cs typeface="+mn-ea"/>
            </a:endParaRPr>
          </a:p>
          <a:p>
            <a:pPr lvl="1" indent="185420"/>
            <a:r>
              <a:rPr lang="ko-KR" altLang="en-US" dirty="0">
                <a:latin typeface="맑은 고딕"/>
                <a:ea typeface="맑은 고딕"/>
                <a:cs typeface="+mn-ea"/>
              </a:rPr>
              <a:t>간결하면서도</a:t>
            </a:r>
            <a:r>
              <a:rPr lang="ko-KR" dirty="0">
                <a:latin typeface="맑은 고딕"/>
                <a:ea typeface="맑은 고딕"/>
                <a:cs typeface="+mn-ea"/>
              </a:rPr>
              <a:t> 강력한 객체지향 프로그래밍 </a:t>
            </a:r>
            <a:r>
              <a:rPr lang="ko-KR" altLang="en-US" dirty="0">
                <a:latin typeface="맑은 고딕"/>
                <a:ea typeface="맑은 고딕"/>
                <a:cs typeface="+mn-ea"/>
              </a:rPr>
              <a:t>언어</a:t>
            </a:r>
            <a:endParaRPr lang="ko-KR" dirty="0">
              <a:latin typeface="맑은 고딕"/>
              <a:ea typeface="맑은 고딕"/>
            </a:endParaRPr>
          </a:p>
          <a:p>
            <a:pPr lvl="1" indent="185420"/>
            <a:r>
              <a:rPr lang="ko-KR" dirty="0">
                <a:latin typeface="맑은 고딕"/>
                <a:ea typeface="맑은 고딕"/>
                <a:cs typeface="+mn-ea"/>
              </a:rPr>
              <a:t>플랫폼에 독립적이어서 여러 운영체제나 하드웨어에서도 동일하게 실행할 수 있</a:t>
            </a:r>
            <a:r>
              <a:rPr lang="ko-KR" altLang="en-US" dirty="0">
                <a:latin typeface="맑은 고딕"/>
                <a:ea typeface="맑은 고딕"/>
                <a:cs typeface="+mn-ea"/>
              </a:rPr>
              <a:t>음</a:t>
            </a:r>
            <a:endParaRPr lang="ko-KR" dirty="0">
              <a:latin typeface="맑은 고딕"/>
              <a:ea typeface="맑은 고딕"/>
            </a:endParaRPr>
          </a:p>
          <a:p>
            <a:pPr lvl="1" indent="185420"/>
            <a:r>
              <a:rPr lang="ko-KR" dirty="0">
                <a:latin typeface="맑은 고딕"/>
                <a:ea typeface="맑은 고딕"/>
                <a:cs typeface="+mn-ea"/>
              </a:rPr>
              <a:t>많은 오픈소스 라이브러리를 통해 생산성이 향상되고 유지보수 비용이 절감</a:t>
            </a:r>
            <a:r>
              <a:rPr lang="ko-KR" altLang="en-US" dirty="0">
                <a:latin typeface="맑은 고딕"/>
                <a:ea typeface="맑은 고딕"/>
                <a:cs typeface="+mn-ea"/>
              </a:rPr>
              <a:t>됨</a:t>
            </a:r>
            <a:endParaRPr lang="ko-KR" dirty="0">
              <a:latin typeface="맑은 고딕"/>
              <a:ea typeface="맑은 고딕"/>
            </a:endParaRPr>
          </a:p>
          <a:p>
            <a:pPr lvl="1" indent="185420"/>
            <a:r>
              <a:rPr lang="ko-KR" dirty="0">
                <a:latin typeface="맑은 고딕"/>
                <a:ea typeface="맑은 고딕"/>
                <a:cs typeface="+mn-ea"/>
              </a:rPr>
              <a:t>GUI 기반의 응용 프로그램 개발에는 적합하지 않</a:t>
            </a:r>
            <a:r>
              <a:rPr lang="ko-KR" altLang="en-US" dirty="0">
                <a:latin typeface="맑은 고딕"/>
                <a:ea typeface="맑은 고딕"/>
                <a:cs typeface="+mn-ea"/>
              </a:rPr>
              <a:t>음</a:t>
            </a:r>
            <a:endParaRPr lang="ko-KR" dirty="0">
              <a:latin typeface="맑은 고딕"/>
              <a:ea typeface="맑은 고딕"/>
            </a:endParaRPr>
          </a:p>
          <a:p>
            <a:pPr lvl="1" indent="185420"/>
            <a:r>
              <a:rPr lang="ko-KR" dirty="0">
                <a:latin typeface="맑은 고딕"/>
                <a:ea typeface="맑은 고딕"/>
                <a:cs typeface="+mn-ea"/>
              </a:rPr>
              <a:t>하드웨어를 정밀하게 제어해야 하는 프로그램 개발에는 비교적 적합하지 않</a:t>
            </a:r>
            <a:r>
              <a:rPr lang="ko-KR" altLang="en-US" dirty="0">
                <a:latin typeface="맑은 고딕"/>
                <a:ea typeface="맑은 고딕"/>
                <a:cs typeface="+mn-ea"/>
              </a:rPr>
              <a:t>음</a:t>
            </a:r>
            <a:endParaRPr lang="ko-KR" dirty="0">
              <a:latin typeface="맑은 고딕"/>
              <a:ea typeface="맑은 고딕"/>
            </a:endParaRPr>
          </a:p>
          <a:p>
            <a:pPr lvl="1" indent="185420"/>
            <a:r>
              <a:rPr lang="ko-KR" dirty="0">
                <a:latin typeface="맑은 고딕"/>
                <a:ea typeface="맑은 고딕"/>
                <a:cs typeface="+mn-ea"/>
              </a:rPr>
              <a:t>최신 모던 프로그래밍 언어에 비해 간결함이 떨어지고 코드가 복잡</a:t>
            </a:r>
            <a:r>
              <a:rPr lang="ko-KR" altLang="en-US" dirty="0">
                <a:latin typeface="맑은 고딕"/>
                <a:ea typeface="맑은 고딕"/>
                <a:cs typeface="+mn-ea"/>
              </a:rPr>
              <a:t>함</a:t>
            </a:r>
            <a:endParaRPr lang="en-US" altLang="ko-KR" dirty="0">
              <a:latin typeface="맑은 고딕"/>
              <a:ea typeface="맑은 고딕"/>
              <a:cs typeface="+mn-ea"/>
            </a:endParaRPr>
          </a:p>
          <a:p>
            <a:pPr lvl="1" indent="185420"/>
            <a:r>
              <a:rPr lang="ko-KR" altLang="en-US" dirty="0">
                <a:latin typeface="맑은 고딕"/>
                <a:ea typeface="맑은 고딕"/>
              </a:rPr>
              <a:t>지난 </a:t>
            </a:r>
            <a:r>
              <a:rPr lang="en-US" altLang="ko-KR" dirty="0">
                <a:latin typeface="맑은 고딕"/>
                <a:ea typeface="맑은 고딕"/>
              </a:rPr>
              <a:t>5</a:t>
            </a:r>
            <a:r>
              <a:rPr lang="ko-KR" altLang="en-US" dirty="0">
                <a:latin typeface="맑은 고딕"/>
                <a:ea typeface="맑은 고딕"/>
              </a:rPr>
              <a:t>년 동안 </a:t>
            </a:r>
            <a:r>
              <a:rPr lang="ko-KR" altLang="en-US" dirty="0" err="1">
                <a:latin typeface="맑은 고딕"/>
                <a:ea typeface="맑은 고딕"/>
              </a:rPr>
              <a:t>프로그래잉</a:t>
            </a:r>
            <a:r>
              <a:rPr lang="ko-KR" altLang="en-US" dirty="0">
                <a:latin typeface="맑은 고딕"/>
                <a:ea typeface="맑은 고딕"/>
              </a:rPr>
              <a:t> 언어 인기도에서 자바가 계속 </a:t>
            </a:r>
            <a:r>
              <a:rPr lang="en-US" altLang="ko-KR" dirty="0">
                <a:latin typeface="맑은 고딕"/>
                <a:ea typeface="맑은 고딕"/>
              </a:rPr>
              <a:t>1</a:t>
            </a:r>
            <a:r>
              <a:rPr lang="ko-KR" altLang="en-US" dirty="0">
                <a:latin typeface="맑은 고딕"/>
                <a:ea typeface="맑은 고딕"/>
              </a:rPr>
              <a:t>위였으며</a:t>
            </a:r>
            <a:r>
              <a:rPr lang="en-US" altLang="ko-KR" dirty="0">
                <a:latin typeface="맑은 고딕"/>
                <a:ea typeface="맑은 고딕"/>
              </a:rPr>
              <a:t>, </a:t>
            </a:r>
            <a:br>
              <a:rPr lang="en-US" altLang="ko-KR" dirty="0">
                <a:latin typeface="맑은 고딕"/>
                <a:ea typeface="맑은 고딕"/>
              </a:rPr>
            </a:br>
            <a:r>
              <a:rPr lang="en-US" altLang="ko-KR" dirty="0">
                <a:latin typeface="맑은 고딕"/>
                <a:ea typeface="맑은 고딕"/>
              </a:rPr>
              <a:t>   2021</a:t>
            </a:r>
            <a:r>
              <a:rPr lang="ko-KR" altLang="en-US" dirty="0">
                <a:latin typeface="맑은 고딕"/>
                <a:ea typeface="맑은 고딕"/>
              </a:rPr>
              <a:t>년 </a:t>
            </a:r>
            <a:r>
              <a:rPr lang="en-US" altLang="ko-KR" dirty="0">
                <a:latin typeface="맑은 고딕"/>
                <a:ea typeface="맑은 고딕"/>
              </a:rPr>
              <a:t>7</a:t>
            </a:r>
            <a:r>
              <a:rPr lang="ko-KR" altLang="en-US" dirty="0">
                <a:latin typeface="맑은 고딕"/>
                <a:ea typeface="맑은 고딕"/>
              </a:rPr>
              <a:t>월 기준으로 </a:t>
            </a:r>
            <a:r>
              <a:rPr lang="en-US" altLang="ko-KR" dirty="0">
                <a:latin typeface="맑은 고딕"/>
                <a:ea typeface="맑은 고딕"/>
              </a:rPr>
              <a:t>C</a:t>
            </a:r>
            <a:r>
              <a:rPr lang="ko-KR" altLang="en-US" dirty="0">
                <a:latin typeface="맑은 고딕"/>
                <a:ea typeface="맑은 고딕"/>
              </a:rPr>
              <a:t>언어에 이어 </a:t>
            </a:r>
            <a:r>
              <a:rPr lang="en-US" altLang="ko-KR" dirty="0">
                <a:latin typeface="맑은 고딕"/>
                <a:ea typeface="맑은 고딕"/>
              </a:rPr>
              <a:t>2</a:t>
            </a:r>
            <a:r>
              <a:rPr lang="ko-KR" altLang="en-US" dirty="0">
                <a:latin typeface="맑은 고딕"/>
                <a:ea typeface="맑은 고딕"/>
              </a:rPr>
              <a:t>위를 차지함</a:t>
            </a:r>
            <a:endParaRPr lang="ko-KR" dirty="0">
              <a:latin typeface="맑은 고딕"/>
              <a:ea typeface="맑은 고딕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902C1999-D8A0-4C8F-B608-9D4BF514A8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148" y="4473213"/>
            <a:ext cx="5677705" cy="2040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103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C63074AE-5434-4D42-95FA-BE950EA383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>
                <a:effectLst>
                  <a:glow>
                    <a:prstClr val="black"/>
                  </a:glow>
                </a:effectLst>
                <a:latin typeface="맑은 고딕"/>
                <a:ea typeface="맑은 고딕"/>
              </a:rPr>
              <a:t>자바란</a:t>
            </a:r>
            <a:r>
              <a:rPr lang="ko-KR" altLang="en-US" dirty="0">
                <a:effectLst>
                  <a:glow>
                    <a:prstClr val="black"/>
                  </a:glow>
                </a:effectLst>
                <a:latin typeface="맑은 고딕"/>
                <a:ea typeface="맑은 고딕"/>
              </a:rPr>
              <a:t>?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193B3AC9-446E-435E-B54F-98B6EF84F1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자바 가상머신</a:t>
            </a:r>
            <a:r>
              <a:rPr lang="en-US" altLang="ko-KR" dirty="0"/>
              <a:t>(JVM) </a:t>
            </a:r>
          </a:p>
          <a:p>
            <a:pPr lvl="1"/>
            <a:r>
              <a:rPr lang="ko-KR" altLang="en-US" dirty="0"/>
              <a:t>자바의 가장 큰 특징은 가상머신</a:t>
            </a:r>
            <a:r>
              <a:rPr lang="en-US" altLang="ko-KR" dirty="0"/>
              <a:t>(Virtual Machine)</a:t>
            </a:r>
            <a:r>
              <a:rPr lang="ko-KR" altLang="en-US" dirty="0"/>
              <a:t>이라는 개념임</a:t>
            </a:r>
            <a:r>
              <a:rPr lang="en-US" altLang="ko-KR" dirty="0"/>
              <a:t> </a:t>
            </a:r>
          </a:p>
          <a:p>
            <a:pPr lvl="1"/>
            <a:r>
              <a:rPr lang="ko-KR" altLang="en-US" dirty="0"/>
              <a:t>가상머신은 말 그대로 물리적인 기계 장치가 아닌 가상의 기계를 의미함</a:t>
            </a:r>
            <a:r>
              <a:rPr lang="en-US" altLang="ko-KR" dirty="0"/>
              <a:t> </a:t>
            </a:r>
          </a:p>
          <a:p>
            <a:pPr lvl="2"/>
            <a:r>
              <a:rPr lang="ko-KR" altLang="en-US" dirty="0"/>
              <a:t>즉 소프트웨어로 구현된 하드웨어를 말함</a:t>
            </a:r>
            <a:endParaRPr lang="en-US" altLang="ko-KR" dirty="0"/>
          </a:p>
          <a:p>
            <a:pPr lvl="1"/>
            <a:r>
              <a:rPr lang="en-US" altLang="ko-KR" dirty="0"/>
              <a:t>JVM</a:t>
            </a:r>
            <a:r>
              <a:rPr lang="ko-KR" altLang="en-US" dirty="0"/>
              <a:t>으로 인해 특정 하드웨어나 운영체제의 영향을 받지 않고 동일한 프로그램의 개발이 가능해짐</a:t>
            </a:r>
            <a:endParaRPr lang="en-US" altLang="ko-KR" dirty="0"/>
          </a:p>
          <a:p>
            <a:pPr lvl="1"/>
            <a:r>
              <a:rPr lang="en-US" altLang="ko-KR" dirty="0"/>
              <a:t>JVM</a:t>
            </a:r>
            <a:r>
              <a:rPr lang="ko-KR" altLang="en-US" dirty="0"/>
              <a:t>은 개발과 실행이 가능한 기술임</a:t>
            </a:r>
            <a:endParaRPr lang="en-US" altLang="ko-KR" dirty="0"/>
          </a:p>
          <a:p>
            <a:pPr lvl="1"/>
            <a:r>
              <a:rPr lang="ko-KR" altLang="en-US" dirty="0"/>
              <a:t>자바 소스는 컴파일 후 바이트코드가 생성되며</a:t>
            </a:r>
            <a:r>
              <a:rPr lang="en-US" altLang="ko-KR" dirty="0"/>
              <a:t>, JVM</a:t>
            </a:r>
            <a:r>
              <a:rPr lang="ko-KR" altLang="en-US" dirty="0"/>
              <a:t>은 바이트코드를 해석하여 운영체제에서 실행할 수 있도록 번역하는 역할을 담당함</a:t>
            </a:r>
            <a:endParaRPr lang="en-US" altLang="ko-KR" dirty="0"/>
          </a:p>
          <a:p>
            <a:pPr lvl="1"/>
            <a:endParaRPr lang="en-US" altLang="ko-KR" dirty="0"/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9EABCBB3-1FC3-46FE-A06F-41095C24C5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3026" y="4243150"/>
            <a:ext cx="3877949" cy="1983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0716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C63074AE-5434-4D42-95FA-BE950EA383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>
                <a:effectLst>
                  <a:glow>
                    <a:prstClr val="black"/>
                  </a:glow>
                </a:effectLst>
                <a:latin typeface="맑은 고딕"/>
                <a:ea typeface="맑은 고딕"/>
              </a:rPr>
              <a:t>자바란</a:t>
            </a:r>
            <a:r>
              <a:rPr lang="ko-KR" altLang="en-US" dirty="0">
                <a:effectLst>
                  <a:glow>
                    <a:prstClr val="black"/>
                  </a:glow>
                </a:effectLst>
                <a:latin typeface="맑은 고딕"/>
                <a:ea typeface="맑은 고딕"/>
              </a:rPr>
              <a:t>?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193B3AC9-446E-435E-B54F-98B6EF84F1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자바 플랫폼</a:t>
            </a:r>
          </a:p>
          <a:p>
            <a:pPr lvl="1"/>
            <a:r>
              <a:rPr lang="en-US" altLang="ko-KR" dirty="0"/>
              <a:t>API</a:t>
            </a:r>
            <a:r>
              <a:rPr lang="ko-KR" altLang="en-US" dirty="0"/>
              <a:t>와 </a:t>
            </a:r>
            <a:r>
              <a:rPr lang="en-US" altLang="ko-KR" dirty="0"/>
              <a:t>JVM</a:t>
            </a:r>
            <a:r>
              <a:rPr lang="ko-KR" altLang="en-US" dirty="0"/>
              <a:t>으로 구성되며 특정 자바 프로그램이 실행되는 환경을 의미함</a:t>
            </a:r>
            <a:endParaRPr lang="en-US" altLang="ko-KR" dirty="0"/>
          </a:p>
          <a:p>
            <a:pPr lvl="1"/>
            <a:r>
              <a:rPr lang="ko-KR" altLang="en-US" dirty="0"/>
              <a:t>자바 플랫폼에는 </a:t>
            </a:r>
            <a:r>
              <a:rPr lang="en-US" altLang="ko-KR" dirty="0"/>
              <a:t>Java SE, Java EE, Java ME, Java Card, Java TV </a:t>
            </a:r>
            <a:r>
              <a:rPr lang="ko-KR" altLang="en-US" dirty="0"/>
              <a:t>등이 있음</a:t>
            </a:r>
            <a:endParaRPr lang="en-US" altLang="ko-KR" dirty="0"/>
          </a:p>
          <a:p>
            <a:pPr lvl="1"/>
            <a:r>
              <a:rPr lang="ko-KR" altLang="en-US" dirty="0"/>
              <a:t>실행환경에 따라 </a:t>
            </a:r>
            <a:r>
              <a:rPr lang="en-US" altLang="ko-KR" dirty="0"/>
              <a:t>API </a:t>
            </a:r>
            <a:r>
              <a:rPr lang="ko-KR" altLang="en-US" dirty="0"/>
              <a:t>구성 등이 달라짐</a:t>
            </a:r>
            <a:r>
              <a:rPr lang="en-US" altLang="ko-KR" dirty="0"/>
              <a:t> </a:t>
            </a:r>
          </a:p>
          <a:p>
            <a:pPr lvl="2"/>
            <a:r>
              <a:rPr lang="ko-KR" altLang="en-US" dirty="0"/>
              <a:t>일반적인 목적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Java SE</a:t>
            </a:r>
            <a:r>
              <a:rPr lang="ko-KR" altLang="en-US" dirty="0"/>
              <a:t>를 설치</a:t>
            </a:r>
            <a:r>
              <a:rPr lang="en-US" altLang="ko-KR" dirty="0"/>
              <a:t> </a:t>
            </a:r>
          </a:p>
          <a:p>
            <a:pPr lvl="2"/>
            <a:r>
              <a:rPr lang="ko-KR" altLang="en-US" dirty="0"/>
              <a:t>대규모 개발 목적 </a:t>
            </a:r>
            <a:r>
              <a:rPr lang="en-US" altLang="ko-KR" dirty="0"/>
              <a:t>: </a:t>
            </a:r>
            <a:r>
              <a:rPr lang="en-US" altLang="ko-KR" dirty="0" err="1"/>
              <a:t>JavaEE</a:t>
            </a:r>
            <a:r>
              <a:rPr lang="ko-KR" altLang="en-US" dirty="0"/>
              <a:t>를 추가 설치</a:t>
            </a:r>
            <a:endParaRPr lang="en-US" altLang="ko-KR" dirty="0"/>
          </a:p>
        </p:txBody>
      </p:sp>
      <p:grpSp>
        <p:nvGrpSpPr>
          <p:cNvPr id="4" name="그룹 3"/>
          <p:cNvGrpSpPr/>
          <p:nvPr/>
        </p:nvGrpSpPr>
        <p:grpSpPr>
          <a:xfrm>
            <a:off x="1435305" y="3140968"/>
            <a:ext cx="6273390" cy="2758856"/>
            <a:chOff x="1522687" y="3267721"/>
            <a:chExt cx="6273390" cy="2758856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2687" y="3267721"/>
              <a:ext cx="6273390" cy="13492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051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6727" y="4653136"/>
              <a:ext cx="6265310" cy="137344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4621602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>
          <a:solidFill>
            <a:srgbClr val="FF0000"/>
          </a:solidFill>
          <a:prstDash val="dash"/>
          <a:tailEnd type="arrow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vert="horz" lIns="91440" tIns="45720" rIns="91440" bIns="45720" rtlCol="0" anchor="ctr">
        <a:normAutofit/>
      </a:bodyPr>
      <a:lstStyle>
        <a:defPPr>
          <a:defRPr sz="36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9232</TotalTime>
  <Words>1600</Words>
  <Application>Microsoft Office PowerPoint</Application>
  <PresentationFormat>화면 슬라이드 쇼(4:3)</PresentationFormat>
  <Paragraphs>245</Paragraphs>
  <Slides>51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51</vt:i4>
      </vt:variant>
    </vt:vector>
  </HeadingPairs>
  <TitlesOfParts>
    <vt:vector size="61" baseType="lpstr">
      <vt:lpstr>굴림</vt:lpstr>
      <vt:lpstr>Arial</vt:lpstr>
      <vt:lpstr>Wingdings</vt:lpstr>
      <vt:lpstr>Malgun Gothic</vt:lpstr>
      <vt:lpstr>Arial Black</vt:lpstr>
      <vt:lpstr>Tahoma</vt:lpstr>
      <vt:lpstr>HY견고딕</vt:lpstr>
      <vt:lpstr>Times New Roman</vt:lpstr>
      <vt:lpstr>함초롬돋움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자바란?</vt:lpstr>
      <vt:lpstr>자바란?</vt:lpstr>
      <vt:lpstr>자바란?</vt:lpstr>
      <vt:lpstr>자바 웹 개발환경</vt:lpstr>
      <vt:lpstr>자바 웹 개발환경</vt:lpstr>
      <vt:lpstr>자바 웹 개발환경</vt:lpstr>
      <vt:lpstr>자바 웹 개발환경</vt:lpstr>
      <vt:lpstr>자바 웹 개발환경</vt:lpstr>
      <vt:lpstr>PowerPoint 프레젠테이션</vt:lpstr>
      <vt:lpstr>클라우드 개발환경</vt:lpstr>
      <vt:lpstr>배포 프로세스</vt:lpstr>
      <vt:lpstr>배포 프로세스</vt:lpstr>
      <vt:lpstr>배포 프로세스</vt:lpstr>
      <vt:lpstr>배포 프로세스</vt:lpstr>
      <vt:lpstr>배포 프로세스</vt:lpstr>
      <vt:lpstr>PowerPoint 프레젠테이션</vt:lpstr>
      <vt:lpstr>JDK 설치하기</vt:lpstr>
      <vt:lpstr>JDK 설치하기</vt:lpstr>
      <vt:lpstr>JDK 설치하기</vt:lpstr>
      <vt:lpstr>JDK 설치하기</vt:lpstr>
      <vt:lpstr>JDK 설치하기</vt:lpstr>
      <vt:lpstr>아파치 톰캣 설치하기</vt:lpstr>
      <vt:lpstr>아파치 톰캣 설치하기</vt:lpstr>
      <vt:lpstr>이클립스 설치하기</vt:lpstr>
      <vt:lpstr>이클립스 설치하기</vt:lpstr>
      <vt:lpstr>이클립스 설치하기</vt:lpstr>
      <vt:lpstr>이클립스 환경 설정하기</vt:lpstr>
      <vt:lpstr>이클립스 환경 설정하기</vt:lpstr>
      <vt:lpstr>이클립스 환경 설정하기</vt:lpstr>
      <vt:lpstr>PowerPoint 프레젠테이션</vt:lpstr>
      <vt:lpstr>동적 웹 프로젝트 생성</vt:lpstr>
      <vt:lpstr>동적 웹 프로젝트 생성</vt:lpstr>
      <vt:lpstr>동적 웹 프로젝트 생성</vt:lpstr>
      <vt:lpstr>동적 웹 프로젝트 생성</vt:lpstr>
      <vt:lpstr>동적 웹 프로젝트 생성</vt:lpstr>
      <vt:lpstr>동적 웹 프로젝트 생성</vt:lpstr>
      <vt:lpstr>동적 웹 프로젝트 생성</vt:lpstr>
      <vt:lpstr>아파치 톰캣 연동과 JSP 실행</vt:lpstr>
      <vt:lpstr>아파치 톰캣 연동과 JSP 실행</vt:lpstr>
      <vt:lpstr>아파치 톰캣 연동과 JSP 실행</vt:lpstr>
      <vt:lpstr>아파치 톰캣 연동과 JSP 실행</vt:lpstr>
      <vt:lpstr>아파치 톰캣 연동과 JSP 실행</vt:lpstr>
      <vt:lpstr>아파치 톰캣 연동과 JSP 실행</vt:lpstr>
      <vt:lpstr>아파치 톰캣 연동과 JSP 실행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daaep@naver.com</dc:creator>
  <cp:lastModifiedBy>user</cp:lastModifiedBy>
  <cp:revision>1621</cp:revision>
  <dcterms:created xsi:type="dcterms:W3CDTF">2012-07-11T10:23:22Z</dcterms:created>
  <dcterms:modified xsi:type="dcterms:W3CDTF">2021-08-26T06:03:24Z</dcterms:modified>
</cp:coreProperties>
</file>